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4"/>
  </p:notesMasterIdLst>
  <p:sldIdLst>
    <p:sldId id="267" r:id="rId2"/>
    <p:sldId id="257" r:id="rId3"/>
    <p:sldId id="346" r:id="rId4"/>
    <p:sldId id="347" r:id="rId5"/>
    <p:sldId id="359" r:id="rId6"/>
    <p:sldId id="336" r:id="rId7"/>
    <p:sldId id="337" r:id="rId8"/>
    <p:sldId id="323" r:id="rId9"/>
    <p:sldId id="324" r:id="rId10"/>
    <p:sldId id="309" r:id="rId11"/>
    <p:sldId id="305" r:id="rId12"/>
    <p:sldId id="325" r:id="rId13"/>
    <p:sldId id="326" r:id="rId14"/>
    <p:sldId id="330" r:id="rId15"/>
    <p:sldId id="355" r:id="rId16"/>
    <p:sldId id="342" r:id="rId17"/>
    <p:sldId id="343" r:id="rId18"/>
    <p:sldId id="334" r:id="rId19"/>
    <p:sldId id="338" r:id="rId20"/>
    <p:sldId id="348" r:id="rId21"/>
    <p:sldId id="349" r:id="rId22"/>
    <p:sldId id="345" r:id="rId23"/>
    <p:sldId id="344" r:id="rId24"/>
    <p:sldId id="350" r:id="rId25"/>
    <p:sldId id="351" r:id="rId26"/>
    <p:sldId id="352" r:id="rId27"/>
    <p:sldId id="353" r:id="rId28"/>
    <p:sldId id="356" r:id="rId29"/>
    <p:sldId id="357" r:id="rId30"/>
    <p:sldId id="358" r:id="rId31"/>
    <p:sldId id="354" r:id="rId32"/>
    <p:sldId id="265" r:id="rId33"/>
  </p:sldIdLst>
  <p:sldSz cx="9144000" cy="5143500" type="screen16x9"/>
  <p:notesSz cx="6858000" cy="9144000"/>
  <p:embeddedFontLst>
    <p:embeddedFont>
      <p:font typeface="Montserrat" panose="00000500000000000000" pitchFamily="2" charset="0"/>
      <p:regular r:id="rId35"/>
      <p:bold r:id="rId36"/>
      <p:italic r:id="rId37"/>
      <p:boldItalic r:id="rId38"/>
    </p:embeddedFont>
    <p:embeddedFont>
      <p:font typeface="Montserrat ExtraBold" panose="00000900000000000000" pitchFamily="2" charset="0"/>
      <p:bold r:id="rId39"/>
      <p:boldItalic r:id="rId40"/>
    </p:embeddedFont>
    <p:embeddedFont>
      <p:font typeface="Montserrat ExtraLight" panose="000003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6E1906-7BE1-46E0-8993-5BEDF2C393CF}">
  <a:tblStyle styleId="{336E1906-7BE1-46E0-8993-5BEDF2C393C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97" autoAdjust="0"/>
    <p:restoredTop sz="94660"/>
  </p:normalViewPr>
  <p:slideViewPr>
    <p:cSldViewPr snapToGrid="0">
      <p:cViewPr varScale="1">
        <p:scale>
          <a:sx n="103" d="100"/>
          <a:sy n="103" d="100"/>
        </p:scale>
        <p:origin x="1277"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44AA26A0-B8C0-8FE1-AA20-0EBBB58A545F}"/>
            </a:ext>
          </a:extLst>
        </p:cNvPr>
        <p:cNvGrpSpPr/>
        <p:nvPr/>
      </p:nvGrpSpPr>
      <p:grpSpPr>
        <a:xfrm>
          <a:off x="0" y="0"/>
          <a:ext cx="0" cy="0"/>
          <a:chOff x="0" y="0"/>
          <a:chExt cx="0" cy="0"/>
        </a:xfrm>
      </p:grpSpPr>
      <p:sp>
        <p:nvSpPr>
          <p:cNvPr id="191" name="Google Shape;191;g7290233416_0_2:notes">
            <a:extLst>
              <a:ext uri="{FF2B5EF4-FFF2-40B4-BE49-F238E27FC236}">
                <a16:creationId xmlns:a16="http://schemas.microsoft.com/office/drawing/2014/main" id="{436B6407-D14E-EC4B-05BC-31AFC23E77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a:extLst>
              <a:ext uri="{FF2B5EF4-FFF2-40B4-BE49-F238E27FC236}">
                <a16:creationId xmlns:a16="http://schemas.microsoft.com/office/drawing/2014/main" id="{06E1E0E4-5935-9316-F703-B4704769E1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198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1242B800-C8AC-8E9C-3BA8-D730314250D7}"/>
            </a:ext>
          </a:extLst>
        </p:cNvPr>
        <p:cNvGrpSpPr/>
        <p:nvPr/>
      </p:nvGrpSpPr>
      <p:grpSpPr>
        <a:xfrm>
          <a:off x="0" y="0"/>
          <a:ext cx="0" cy="0"/>
          <a:chOff x="0" y="0"/>
          <a:chExt cx="0" cy="0"/>
        </a:xfrm>
      </p:grpSpPr>
      <p:sp>
        <p:nvSpPr>
          <p:cNvPr id="191" name="Google Shape;191;g7290233416_0_2:notes">
            <a:extLst>
              <a:ext uri="{FF2B5EF4-FFF2-40B4-BE49-F238E27FC236}">
                <a16:creationId xmlns:a16="http://schemas.microsoft.com/office/drawing/2014/main" id="{6F6B5029-5297-80EE-B1E4-9AAAA48072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a:extLst>
              <a:ext uri="{FF2B5EF4-FFF2-40B4-BE49-F238E27FC236}">
                <a16:creationId xmlns:a16="http://schemas.microsoft.com/office/drawing/2014/main" id="{9111A2EF-401F-9AEA-421D-FCFDA1F2DD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9249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8A897CDF-B251-E460-BE1D-3EEEB476B94D}"/>
            </a:ext>
          </a:extLst>
        </p:cNvPr>
        <p:cNvGrpSpPr/>
        <p:nvPr/>
      </p:nvGrpSpPr>
      <p:grpSpPr>
        <a:xfrm>
          <a:off x="0" y="0"/>
          <a:ext cx="0" cy="0"/>
          <a:chOff x="0" y="0"/>
          <a:chExt cx="0" cy="0"/>
        </a:xfrm>
      </p:grpSpPr>
      <p:sp>
        <p:nvSpPr>
          <p:cNvPr id="211" name="Google Shape;211;g7290233416_0_12:notes">
            <a:extLst>
              <a:ext uri="{FF2B5EF4-FFF2-40B4-BE49-F238E27FC236}">
                <a16:creationId xmlns:a16="http://schemas.microsoft.com/office/drawing/2014/main" id="{9DC0FDD4-187D-456F-BCA7-4666FC55A7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a:extLst>
              <a:ext uri="{FF2B5EF4-FFF2-40B4-BE49-F238E27FC236}">
                <a16:creationId xmlns:a16="http://schemas.microsoft.com/office/drawing/2014/main" id="{23B0E288-CDF0-E6E4-3EA3-BC0330F325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119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a:extLst>
            <a:ext uri="{FF2B5EF4-FFF2-40B4-BE49-F238E27FC236}">
              <a16:creationId xmlns:a16="http://schemas.microsoft.com/office/drawing/2014/main" id="{1959354B-2BE6-37F6-6EF6-E4C7C9FE2DFE}"/>
            </a:ext>
          </a:extLst>
        </p:cNvPr>
        <p:cNvGrpSpPr/>
        <p:nvPr/>
      </p:nvGrpSpPr>
      <p:grpSpPr>
        <a:xfrm>
          <a:off x="0" y="0"/>
          <a:ext cx="0" cy="0"/>
          <a:chOff x="0" y="0"/>
          <a:chExt cx="0" cy="0"/>
        </a:xfrm>
      </p:grpSpPr>
      <p:sp>
        <p:nvSpPr>
          <p:cNvPr id="175" name="Google Shape;175;g7f9262ee2f_0_26276:notes">
            <a:extLst>
              <a:ext uri="{FF2B5EF4-FFF2-40B4-BE49-F238E27FC236}">
                <a16:creationId xmlns:a16="http://schemas.microsoft.com/office/drawing/2014/main" id="{787C92C4-3964-889C-9546-2939F0EDD0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a:extLst>
              <a:ext uri="{FF2B5EF4-FFF2-40B4-BE49-F238E27FC236}">
                <a16:creationId xmlns:a16="http://schemas.microsoft.com/office/drawing/2014/main" id="{2125FB81-FA2B-A7A8-07B0-82ABBC4788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6023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a:extLst>
            <a:ext uri="{FF2B5EF4-FFF2-40B4-BE49-F238E27FC236}">
              <a16:creationId xmlns:a16="http://schemas.microsoft.com/office/drawing/2014/main" id="{CDCD4752-0803-21FA-5E68-88709AF0DD0B}"/>
            </a:ext>
          </a:extLst>
        </p:cNvPr>
        <p:cNvGrpSpPr/>
        <p:nvPr/>
      </p:nvGrpSpPr>
      <p:grpSpPr>
        <a:xfrm>
          <a:off x="0" y="0"/>
          <a:ext cx="0" cy="0"/>
          <a:chOff x="0" y="0"/>
          <a:chExt cx="0" cy="0"/>
        </a:xfrm>
      </p:grpSpPr>
      <p:sp>
        <p:nvSpPr>
          <p:cNvPr id="175" name="Google Shape;175;g7f9262ee2f_0_26276:notes">
            <a:extLst>
              <a:ext uri="{FF2B5EF4-FFF2-40B4-BE49-F238E27FC236}">
                <a16:creationId xmlns:a16="http://schemas.microsoft.com/office/drawing/2014/main" id="{F311C20F-32DF-9F02-7CFD-B1C067C120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a:extLst>
              <a:ext uri="{FF2B5EF4-FFF2-40B4-BE49-F238E27FC236}">
                <a16:creationId xmlns:a16="http://schemas.microsoft.com/office/drawing/2014/main" id="{CC7A60EA-3579-2AED-5630-20821918FA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5596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a:extLst>
            <a:ext uri="{FF2B5EF4-FFF2-40B4-BE49-F238E27FC236}">
              <a16:creationId xmlns:a16="http://schemas.microsoft.com/office/drawing/2014/main" id="{C67D3A73-4432-F7F1-A32B-018ED469408B}"/>
            </a:ext>
          </a:extLst>
        </p:cNvPr>
        <p:cNvGrpSpPr/>
        <p:nvPr/>
      </p:nvGrpSpPr>
      <p:grpSpPr>
        <a:xfrm>
          <a:off x="0" y="0"/>
          <a:ext cx="0" cy="0"/>
          <a:chOff x="0" y="0"/>
          <a:chExt cx="0" cy="0"/>
        </a:xfrm>
      </p:grpSpPr>
      <p:sp>
        <p:nvSpPr>
          <p:cNvPr id="175" name="Google Shape;175;g7f9262ee2f_0_26276:notes">
            <a:extLst>
              <a:ext uri="{FF2B5EF4-FFF2-40B4-BE49-F238E27FC236}">
                <a16:creationId xmlns:a16="http://schemas.microsoft.com/office/drawing/2014/main" id="{D90E506D-06AF-12FD-757C-B495073FDD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a:extLst>
              <a:ext uri="{FF2B5EF4-FFF2-40B4-BE49-F238E27FC236}">
                <a16:creationId xmlns:a16="http://schemas.microsoft.com/office/drawing/2014/main" id="{7F7A08E0-34EE-FA7E-476D-F7DBCF0E9E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3927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6C8A8BAF-A087-1A26-77E4-6EEA1C08A05C}"/>
            </a:ext>
          </a:extLst>
        </p:cNvPr>
        <p:cNvGrpSpPr/>
        <p:nvPr/>
      </p:nvGrpSpPr>
      <p:grpSpPr>
        <a:xfrm>
          <a:off x="0" y="0"/>
          <a:ext cx="0" cy="0"/>
          <a:chOff x="0" y="0"/>
          <a:chExt cx="0" cy="0"/>
        </a:xfrm>
      </p:grpSpPr>
      <p:sp>
        <p:nvSpPr>
          <p:cNvPr id="211" name="Google Shape;211;g7290233416_0_12:notes">
            <a:extLst>
              <a:ext uri="{FF2B5EF4-FFF2-40B4-BE49-F238E27FC236}">
                <a16:creationId xmlns:a16="http://schemas.microsoft.com/office/drawing/2014/main" id="{CCF9C136-80BD-1393-5E34-0DC221FAF3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a:extLst>
              <a:ext uri="{FF2B5EF4-FFF2-40B4-BE49-F238E27FC236}">
                <a16:creationId xmlns:a16="http://schemas.microsoft.com/office/drawing/2014/main" id="{D5A25BEC-41B6-9169-3018-A535D437E7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659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a:extLst>
            <a:ext uri="{FF2B5EF4-FFF2-40B4-BE49-F238E27FC236}">
              <a16:creationId xmlns:a16="http://schemas.microsoft.com/office/drawing/2014/main" id="{1A283552-EDE0-47D1-D48A-4069E9F57C63}"/>
            </a:ext>
          </a:extLst>
        </p:cNvPr>
        <p:cNvGrpSpPr/>
        <p:nvPr/>
      </p:nvGrpSpPr>
      <p:grpSpPr>
        <a:xfrm>
          <a:off x="0" y="0"/>
          <a:ext cx="0" cy="0"/>
          <a:chOff x="0" y="0"/>
          <a:chExt cx="0" cy="0"/>
        </a:xfrm>
      </p:grpSpPr>
      <p:sp>
        <p:nvSpPr>
          <p:cNvPr id="175" name="Google Shape;175;g7f9262ee2f_0_26276:notes">
            <a:extLst>
              <a:ext uri="{FF2B5EF4-FFF2-40B4-BE49-F238E27FC236}">
                <a16:creationId xmlns:a16="http://schemas.microsoft.com/office/drawing/2014/main" id="{1AC37B51-9CB0-7362-8518-384974B065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a:extLst>
              <a:ext uri="{FF2B5EF4-FFF2-40B4-BE49-F238E27FC236}">
                <a16:creationId xmlns:a16="http://schemas.microsoft.com/office/drawing/2014/main" id="{3B3FD403-4FB1-8335-F91A-6795717F1F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7239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a:extLst>
            <a:ext uri="{FF2B5EF4-FFF2-40B4-BE49-F238E27FC236}">
              <a16:creationId xmlns:a16="http://schemas.microsoft.com/office/drawing/2014/main" id="{9DCA5EBD-1587-F13A-569E-8D21D15479CD}"/>
            </a:ext>
          </a:extLst>
        </p:cNvPr>
        <p:cNvGrpSpPr/>
        <p:nvPr/>
      </p:nvGrpSpPr>
      <p:grpSpPr>
        <a:xfrm>
          <a:off x="0" y="0"/>
          <a:ext cx="0" cy="0"/>
          <a:chOff x="0" y="0"/>
          <a:chExt cx="0" cy="0"/>
        </a:xfrm>
      </p:grpSpPr>
      <p:sp>
        <p:nvSpPr>
          <p:cNvPr id="175" name="Google Shape;175;g7f9262ee2f_0_26276:notes">
            <a:extLst>
              <a:ext uri="{FF2B5EF4-FFF2-40B4-BE49-F238E27FC236}">
                <a16:creationId xmlns:a16="http://schemas.microsoft.com/office/drawing/2014/main" id="{91D26CAA-D785-C7DD-54FE-161783F083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a:extLst>
              <a:ext uri="{FF2B5EF4-FFF2-40B4-BE49-F238E27FC236}">
                <a16:creationId xmlns:a16="http://schemas.microsoft.com/office/drawing/2014/main" id="{B6AE8FDE-8C69-74EC-78CF-C4ED57AA09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667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a:extLst>
            <a:ext uri="{FF2B5EF4-FFF2-40B4-BE49-F238E27FC236}">
              <a16:creationId xmlns:a16="http://schemas.microsoft.com/office/drawing/2014/main" id="{7A842F15-7EFF-FFF1-BF0B-CC4214D6EB2A}"/>
            </a:ext>
          </a:extLst>
        </p:cNvPr>
        <p:cNvGrpSpPr/>
        <p:nvPr/>
      </p:nvGrpSpPr>
      <p:grpSpPr>
        <a:xfrm>
          <a:off x="0" y="0"/>
          <a:ext cx="0" cy="0"/>
          <a:chOff x="0" y="0"/>
          <a:chExt cx="0" cy="0"/>
        </a:xfrm>
      </p:grpSpPr>
      <p:sp>
        <p:nvSpPr>
          <p:cNvPr id="175" name="Google Shape;175;g7f9262ee2f_0_26276:notes">
            <a:extLst>
              <a:ext uri="{FF2B5EF4-FFF2-40B4-BE49-F238E27FC236}">
                <a16:creationId xmlns:a16="http://schemas.microsoft.com/office/drawing/2014/main" id="{E0CE3D17-AB89-8692-5D58-2FB80E272D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a:extLst>
              <a:ext uri="{FF2B5EF4-FFF2-40B4-BE49-F238E27FC236}">
                <a16:creationId xmlns:a16="http://schemas.microsoft.com/office/drawing/2014/main" id="{EB3411F1-B063-1940-5F31-9D88845576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7944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a:extLst>
            <a:ext uri="{FF2B5EF4-FFF2-40B4-BE49-F238E27FC236}">
              <a16:creationId xmlns:a16="http://schemas.microsoft.com/office/drawing/2014/main" id="{4B9590AA-63BD-7A93-DC0F-BD563998AB06}"/>
            </a:ext>
          </a:extLst>
        </p:cNvPr>
        <p:cNvGrpSpPr/>
        <p:nvPr/>
      </p:nvGrpSpPr>
      <p:grpSpPr>
        <a:xfrm>
          <a:off x="0" y="0"/>
          <a:ext cx="0" cy="0"/>
          <a:chOff x="0" y="0"/>
          <a:chExt cx="0" cy="0"/>
        </a:xfrm>
      </p:grpSpPr>
      <p:sp>
        <p:nvSpPr>
          <p:cNvPr id="175" name="Google Shape;175;g7f9262ee2f_0_26276:notes">
            <a:extLst>
              <a:ext uri="{FF2B5EF4-FFF2-40B4-BE49-F238E27FC236}">
                <a16:creationId xmlns:a16="http://schemas.microsoft.com/office/drawing/2014/main" id="{B69F6478-DDFA-F487-3F77-236C3A2E0F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a:extLst>
              <a:ext uri="{FF2B5EF4-FFF2-40B4-BE49-F238E27FC236}">
                <a16:creationId xmlns:a16="http://schemas.microsoft.com/office/drawing/2014/main" id="{1DE1BB61-26F0-30F7-69A6-03E2905F34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5730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a:extLst>
            <a:ext uri="{FF2B5EF4-FFF2-40B4-BE49-F238E27FC236}">
              <a16:creationId xmlns:a16="http://schemas.microsoft.com/office/drawing/2014/main" id="{0CA2D8B7-6486-01EA-87CA-F8862F1B96A4}"/>
            </a:ext>
          </a:extLst>
        </p:cNvPr>
        <p:cNvGrpSpPr/>
        <p:nvPr/>
      </p:nvGrpSpPr>
      <p:grpSpPr>
        <a:xfrm>
          <a:off x="0" y="0"/>
          <a:ext cx="0" cy="0"/>
          <a:chOff x="0" y="0"/>
          <a:chExt cx="0" cy="0"/>
        </a:xfrm>
      </p:grpSpPr>
      <p:sp>
        <p:nvSpPr>
          <p:cNvPr id="175" name="Google Shape;175;g7f9262ee2f_0_26276:notes">
            <a:extLst>
              <a:ext uri="{FF2B5EF4-FFF2-40B4-BE49-F238E27FC236}">
                <a16:creationId xmlns:a16="http://schemas.microsoft.com/office/drawing/2014/main" id="{FE5F3146-5964-AE36-B875-417A33EEA6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a:extLst>
              <a:ext uri="{FF2B5EF4-FFF2-40B4-BE49-F238E27FC236}">
                <a16:creationId xmlns:a16="http://schemas.microsoft.com/office/drawing/2014/main" id="{2A779024-C6FB-FA76-F4A8-CE172E50FA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398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a:extLst>
            <a:ext uri="{FF2B5EF4-FFF2-40B4-BE49-F238E27FC236}">
              <a16:creationId xmlns:a16="http://schemas.microsoft.com/office/drawing/2014/main" id="{60CA8942-AFC8-8ED9-CB86-781EEB977A8B}"/>
            </a:ext>
          </a:extLst>
        </p:cNvPr>
        <p:cNvGrpSpPr/>
        <p:nvPr/>
      </p:nvGrpSpPr>
      <p:grpSpPr>
        <a:xfrm>
          <a:off x="0" y="0"/>
          <a:ext cx="0" cy="0"/>
          <a:chOff x="0" y="0"/>
          <a:chExt cx="0" cy="0"/>
        </a:xfrm>
      </p:grpSpPr>
      <p:sp>
        <p:nvSpPr>
          <p:cNvPr id="175" name="Google Shape;175;g7f9262ee2f_0_26276:notes">
            <a:extLst>
              <a:ext uri="{FF2B5EF4-FFF2-40B4-BE49-F238E27FC236}">
                <a16:creationId xmlns:a16="http://schemas.microsoft.com/office/drawing/2014/main" id="{9227FDD1-5685-3377-690C-D4794E0B28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a:extLst>
              <a:ext uri="{FF2B5EF4-FFF2-40B4-BE49-F238E27FC236}">
                <a16:creationId xmlns:a16="http://schemas.microsoft.com/office/drawing/2014/main" id="{B2784F50-CFDD-ED9E-1024-8C846DD4A1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03265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a:extLst>
            <a:ext uri="{FF2B5EF4-FFF2-40B4-BE49-F238E27FC236}">
              <a16:creationId xmlns:a16="http://schemas.microsoft.com/office/drawing/2014/main" id="{563D487F-8CD4-A150-09E7-54B1BD37CCF1}"/>
            </a:ext>
          </a:extLst>
        </p:cNvPr>
        <p:cNvGrpSpPr/>
        <p:nvPr/>
      </p:nvGrpSpPr>
      <p:grpSpPr>
        <a:xfrm>
          <a:off x="0" y="0"/>
          <a:ext cx="0" cy="0"/>
          <a:chOff x="0" y="0"/>
          <a:chExt cx="0" cy="0"/>
        </a:xfrm>
      </p:grpSpPr>
      <p:sp>
        <p:nvSpPr>
          <p:cNvPr id="175" name="Google Shape;175;g7f9262ee2f_0_26276:notes">
            <a:extLst>
              <a:ext uri="{FF2B5EF4-FFF2-40B4-BE49-F238E27FC236}">
                <a16:creationId xmlns:a16="http://schemas.microsoft.com/office/drawing/2014/main" id="{52EF24A8-3091-78A7-EED9-30D56455FB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a:extLst>
              <a:ext uri="{FF2B5EF4-FFF2-40B4-BE49-F238E27FC236}">
                <a16:creationId xmlns:a16="http://schemas.microsoft.com/office/drawing/2014/main" id="{974DC0E4-AC7E-5E59-93C8-E3E406BE0B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8166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a:extLst>
            <a:ext uri="{FF2B5EF4-FFF2-40B4-BE49-F238E27FC236}">
              <a16:creationId xmlns:a16="http://schemas.microsoft.com/office/drawing/2014/main" id="{A0EE8062-7A28-37FB-CD19-3B049D581260}"/>
            </a:ext>
          </a:extLst>
        </p:cNvPr>
        <p:cNvGrpSpPr/>
        <p:nvPr/>
      </p:nvGrpSpPr>
      <p:grpSpPr>
        <a:xfrm>
          <a:off x="0" y="0"/>
          <a:ext cx="0" cy="0"/>
          <a:chOff x="0" y="0"/>
          <a:chExt cx="0" cy="0"/>
        </a:xfrm>
      </p:grpSpPr>
      <p:sp>
        <p:nvSpPr>
          <p:cNvPr id="175" name="Google Shape;175;g7f9262ee2f_0_26276:notes">
            <a:extLst>
              <a:ext uri="{FF2B5EF4-FFF2-40B4-BE49-F238E27FC236}">
                <a16:creationId xmlns:a16="http://schemas.microsoft.com/office/drawing/2014/main" id="{1585BE6E-AAB5-E76D-96F1-F8AC45C39F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a:extLst>
              <a:ext uri="{FF2B5EF4-FFF2-40B4-BE49-F238E27FC236}">
                <a16:creationId xmlns:a16="http://schemas.microsoft.com/office/drawing/2014/main" id="{1AB7B601-E101-D0B4-C223-4870209075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9415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a:extLst>
            <a:ext uri="{FF2B5EF4-FFF2-40B4-BE49-F238E27FC236}">
              <a16:creationId xmlns:a16="http://schemas.microsoft.com/office/drawing/2014/main" id="{0F1744AE-6076-5245-932A-E0156F0789B6}"/>
            </a:ext>
          </a:extLst>
        </p:cNvPr>
        <p:cNvGrpSpPr/>
        <p:nvPr/>
      </p:nvGrpSpPr>
      <p:grpSpPr>
        <a:xfrm>
          <a:off x="0" y="0"/>
          <a:ext cx="0" cy="0"/>
          <a:chOff x="0" y="0"/>
          <a:chExt cx="0" cy="0"/>
        </a:xfrm>
      </p:grpSpPr>
      <p:sp>
        <p:nvSpPr>
          <p:cNvPr id="175" name="Google Shape;175;g7f9262ee2f_0_26276:notes">
            <a:extLst>
              <a:ext uri="{FF2B5EF4-FFF2-40B4-BE49-F238E27FC236}">
                <a16:creationId xmlns:a16="http://schemas.microsoft.com/office/drawing/2014/main" id="{38EA8989-9E41-FBA5-A720-64FFB14957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a:extLst>
              <a:ext uri="{FF2B5EF4-FFF2-40B4-BE49-F238E27FC236}">
                <a16:creationId xmlns:a16="http://schemas.microsoft.com/office/drawing/2014/main" id="{B7BD1D97-91F8-E297-D94C-4CC31C2F05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665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a:extLst>
            <a:ext uri="{FF2B5EF4-FFF2-40B4-BE49-F238E27FC236}">
              <a16:creationId xmlns:a16="http://schemas.microsoft.com/office/drawing/2014/main" id="{9E11ADEE-9F2A-DCF9-1055-A360357BC577}"/>
            </a:ext>
          </a:extLst>
        </p:cNvPr>
        <p:cNvGrpSpPr/>
        <p:nvPr/>
      </p:nvGrpSpPr>
      <p:grpSpPr>
        <a:xfrm>
          <a:off x="0" y="0"/>
          <a:ext cx="0" cy="0"/>
          <a:chOff x="0" y="0"/>
          <a:chExt cx="0" cy="0"/>
        </a:xfrm>
      </p:grpSpPr>
      <p:sp>
        <p:nvSpPr>
          <p:cNvPr id="175" name="Google Shape;175;g7f9262ee2f_0_26276:notes">
            <a:extLst>
              <a:ext uri="{FF2B5EF4-FFF2-40B4-BE49-F238E27FC236}">
                <a16:creationId xmlns:a16="http://schemas.microsoft.com/office/drawing/2014/main" id="{43D14B2A-0D9A-11E2-9FE3-1E1FE96F5C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a:extLst>
              <a:ext uri="{FF2B5EF4-FFF2-40B4-BE49-F238E27FC236}">
                <a16:creationId xmlns:a16="http://schemas.microsoft.com/office/drawing/2014/main" id="{A1CF7CD6-679D-225A-A0DE-A50313C10B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57276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a:extLst>
            <a:ext uri="{FF2B5EF4-FFF2-40B4-BE49-F238E27FC236}">
              <a16:creationId xmlns:a16="http://schemas.microsoft.com/office/drawing/2014/main" id="{6879A018-0096-75B3-C6C6-88638023C455}"/>
            </a:ext>
          </a:extLst>
        </p:cNvPr>
        <p:cNvGrpSpPr/>
        <p:nvPr/>
      </p:nvGrpSpPr>
      <p:grpSpPr>
        <a:xfrm>
          <a:off x="0" y="0"/>
          <a:ext cx="0" cy="0"/>
          <a:chOff x="0" y="0"/>
          <a:chExt cx="0" cy="0"/>
        </a:xfrm>
      </p:grpSpPr>
      <p:sp>
        <p:nvSpPr>
          <p:cNvPr id="175" name="Google Shape;175;g7f9262ee2f_0_26276:notes">
            <a:extLst>
              <a:ext uri="{FF2B5EF4-FFF2-40B4-BE49-F238E27FC236}">
                <a16:creationId xmlns:a16="http://schemas.microsoft.com/office/drawing/2014/main" id="{78C3C399-5235-F396-6E13-FEDCA01C5D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a:extLst>
              <a:ext uri="{FF2B5EF4-FFF2-40B4-BE49-F238E27FC236}">
                <a16:creationId xmlns:a16="http://schemas.microsoft.com/office/drawing/2014/main" id="{E3B537B5-3D59-EA5A-EFFA-7D085E6268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231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a:extLst>
            <a:ext uri="{FF2B5EF4-FFF2-40B4-BE49-F238E27FC236}">
              <a16:creationId xmlns:a16="http://schemas.microsoft.com/office/drawing/2014/main" id="{2DB39706-7BC0-19F9-E037-D4B6DFC55EAF}"/>
            </a:ext>
          </a:extLst>
        </p:cNvPr>
        <p:cNvGrpSpPr/>
        <p:nvPr/>
      </p:nvGrpSpPr>
      <p:grpSpPr>
        <a:xfrm>
          <a:off x="0" y="0"/>
          <a:ext cx="0" cy="0"/>
          <a:chOff x="0" y="0"/>
          <a:chExt cx="0" cy="0"/>
        </a:xfrm>
      </p:grpSpPr>
      <p:sp>
        <p:nvSpPr>
          <p:cNvPr id="175" name="Google Shape;175;g7f9262ee2f_0_26276:notes">
            <a:extLst>
              <a:ext uri="{FF2B5EF4-FFF2-40B4-BE49-F238E27FC236}">
                <a16:creationId xmlns:a16="http://schemas.microsoft.com/office/drawing/2014/main" id="{CCA79344-7DAD-9842-AB64-28B2B21BFC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a:extLst>
              <a:ext uri="{FF2B5EF4-FFF2-40B4-BE49-F238E27FC236}">
                <a16:creationId xmlns:a16="http://schemas.microsoft.com/office/drawing/2014/main" id="{79A9A623-6F66-2067-B376-E21AEC2585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29446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a:extLst>
            <a:ext uri="{FF2B5EF4-FFF2-40B4-BE49-F238E27FC236}">
              <a16:creationId xmlns:a16="http://schemas.microsoft.com/office/drawing/2014/main" id="{A0809563-0471-747F-9574-F0EFC8FBC8BB}"/>
            </a:ext>
          </a:extLst>
        </p:cNvPr>
        <p:cNvGrpSpPr/>
        <p:nvPr/>
      </p:nvGrpSpPr>
      <p:grpSpPr>
        <a:xfrm>
          <a:off x="0" y="0"/>
          <a:ext cx="0" cy="0"/>
          <a:chOff x="0" y="0"/>
          <a:chExt cx="0" cy="0"/>
        </a:xfrm>
      </p:grpSpPr>
      <p:sp>
        <p:nvSpPr>
          <p:cNvPr id="175" name="Google Shape;175;g7f9262ee2f_0_26276:notes">
            <a:extLst>
              <a:ext uri="{FF2B5EF4-FFF2-40B4-BE49-F238E27FC236}">
                <a16:creationId xmlns:a16="http://schemas.microsoft.com/office/drawing/2014/main" id="{60FDCFDC-EC6D-9836-8E38-2534632921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a:extLst>
              <a:ext uri="{FF2B5EF4-FFF2-40B4-BE49-F238E27FC236}">
                <a16:creationId xmlns:a16="http://schemas.microsoft.com/office/drawing/2014/main" id="{C4CEA9B4-9B3F-A346-E196-BD3DF631E4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543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a:extLst>
            <a:ext uri="{FF2B5EF4-FFF2-40B4-BE49-F238E27FC236}">
              <a16:creationId xmlns:a16="http://schemas.microsoft.com/office/drawing/2014/main" id="{62E913F5-D26C-ABBF-6FA4-7CDB197A5D6E}"/>
            </a:ext>
          </a:extLst>
        </p:cNvPr>
        <p:cNvGrpSpPr/>
        <p:nvPr/>
      </p:nvGrpSpPr>
      <p:grpSpPr>
        <a:xfrm>
          <a:off x="0" y="0"/>
          <a:ext cx="0" cy="0"/>
          <a:chOff x="0" y="0"/>
          <a:chExt cx="0" cy="0"/>
        </a:xfrm>
      </p:grpSpPr>
      <p:sp>
        <p:nvSpPr>
          <p:cNvPr id="175" name="Google Shape;175;g7f9262ee2f_0_26276:notes">
            <a:extLst>
              <a:ext uri="{FF2B5EF4-FFF2-40B4-BE49-F238E27FC236}">
                <a16:creationId xmlns:a16="http://schemas.microsoft.com/office/drawing/2014/main" id="{A543C661-4C0A-C0D7-C63F-42F4919CAB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a:extLst>
              <a:ext uri="{FF2B5EF4-FFF2-40B4-BE49-F238E27FC236}">
                <a16:creationId xmlns:a16="http://schemas.microsoft.com/office/drawing/2014/main" id="{CBC48A91-6E9C-F162-F4B7-CFA9CAA621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2439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a:extLst>
            <a:ext uri="{FF2B5EF4-FFF2-40B4-BE49-F238E27FC236}">
              <a16:creationId xmlns:a16="http://schemas.microsoft.com/office/drawing/2014/main" id="{A7B9E6C1-1F69-6910-2795-ED49BA0EBE0F}"/>
            </a:ext>
          </a:extLst>
        </p:cNvPr>
        <p:cNvGrpSpPr/>
        <p:nvPr/>
      </p:nvGrpSpPr>
      <p:grpSpPr>
        <a:xfrm>
          <a:off x="0" y="0"/>
          <a:ext cx="0" cy="0"/>
          <a:chOff x="0" y="0"/>
          <a:chExt cx="0" cy="0"/>
        </a:xfrm>
      </p:grpSpPr>
      <p:sp>
        <p:nvSpPr>
          <p:cNvPr id="175" name="Google Shape;175;g7f9262ee2f_0_26276:notes">
            <a:extLst>
              <a:ext uri="{FF2B5EF4-FFF2-40B4-BE49-F238E27FC236}">
                <a16:creationId xmlns:a16="http://schemas.microsoft.com/office/drawing/2014/main" id="{57C79B40-F5F6-5287-7B6F-FD79A6CF48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a:extLst>
              <a:ext uri="{FF2B5EF4-FFF2-40B4-BE49-F238E27FC236}">
                <a16:creationId xmlns:a16="http://schemas.microsoft.com/office/drawing/2014/main" id="{2C52E442-2AC6-CB03-5647-4CC766FA3A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0236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a:extLst>
            <a:ext uri="{FF2B5EF4-FFF2-40B4-BE49-F238E27FC236}">
              <a16:creationId xmlns:a16="http://schemas.microsoft.com/office/drawing/2014/main" id="{296A0C3E-479C-2658-E7AF-A76BC34FE0BB}"/>
            </a:ext>
          </a:extLst>
        </p:cNvPr>
        <p:cNvGrpSpPr/>
        <p:nvPr/>
      </p:nvGrpSpPr>
      <p:grpSpPr>
        <a:xfrm>
          <a:off x="0" y="0"/>
          <a:ext cx="0" cy="0"/>
          <a:chOff x="0" y="0"/>
          <a:chExt cx="0" cy="0"/>
        </a:xfrm>
      </p:grpSpPr>
      <p:sp>
        <p:nvSpPr>
          <p:cNvPr id="175" name="Google Shape;175;g7f9262ee2f_0_26276:notes">
            <a:extLst>
              <a:ext uri="{FF2B5EF4-FFF2-40B4-BE49-F238E27FC236}">
                <a16:creationId xmlns:a16="http://schemas.microsoft.com/office/drawing/2014/main" id="{D1A94E19-07A9-8435-8C04-C95DCC25C9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a:extLst>
              <a:ext uri="{FF2B5EF4-FFF2-40B4-BE49-F238E27FC236}">
                <a16:creationId xmlns:a16="http://schemas.microsoft.com/office/drawing/2014/main" id="{D57B4DC8-7339-7268-4517-FECB7D019B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467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A46120AF-2AAE-1C5A-AAE7-D59C69962C30}"/>
            </a:ext>
          </a:extLst>
        </p:cNvPr>
        <p:cNvGrpSpPr/>
        <p:nvPr/>
      </p:nvGrpSpPr>
      <p:grpSpPr>
        <a:xfrm>
          <a:off x="0" y="0"/>
          <a:ext cx="0" cy="0"/>
          <a:chOff x="0" y="0"/>
          <a:chExt cx="0" cy="0"/>
        </a:xfrm>
      </p:grpSpPr>
      <p:sp>
        <p:nvSpPr>
          <p:cNvPr id="191" name="Google Shape;191;g7290233416_0_2:notes">
            <a:extLst>
              <a:ext uri="{FF2B5EF4-FFF2-40B4-BE49-F238E27FC236}">
                <a16:creationId xmlns:a16="http://schemas.microsoft.com/office/drawing/2014/main" id="{4592B7AF-4670-EB85-4C01-0A86A9F928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a:extLst>
              <a:ext uri="{FF2B5EF4-FFF2-40B4-BE49-F238E27FC236}">
                <a16:creationId xmlns:a16="http://schemas.microsoft.com/office/drawing/2014/main" id="{A1CAE1E1-223D-C75D-3182-8CC633F1B2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0201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9B07D0A5-9B51-35F0-367E-B8E54D0441EC}"/>
            </a:ext>
          </a:extLst>
        </p:cNvPr>
        <p:cNvGrpSpPr/>
        <p:nvPr/>
      </p:nvGrpSpPr>
      <p:grpSpPr>
        <a:xfrm>
          <a:off x="0" y="0"/>
          <a:ext cx="0" cy="0"/>
          <a:chOff x="0" y="0"/>
          <a:chExt cx="0" cy="0"/>
        </a:xfrm>
      </p:grpSpPr>
      <p:sp>
        <p:nvSpPr>
          <p:cNvPr id="191" name="Google Shape;191;g7290233416_0_2:notes">
            <a:extLst>
              <a:ext uri="{FF2B5EF4-FFF2-40B4-BE49-F238E27FC236}">
                <a16:creationId xmlns:a16="http://schemas.microsoft.com/office/drawing/2014/main" id="{F89F2D4D-3704-69FC-3A41-B131773F2C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a:extLst>
              <a:ext uri="{FF2B5EF4-FFF2-40B4-BE49-F238E27FC236}">
                <a16:creationId xmlns:a16="http://schemas.microsoft.com/office/drawing/2014/main" id="{23A4EF00-0E48-D23B-624C-8837C0334A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7305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a:extLst>
            <a:ext uri="{FF2B5EF4-FFF2-40B4-BE49-F238E27FC236}">
              <a16:creationId xmlns:a16="http://schemas.microsoft.com/office/drawing/2014/main" id="{5CD20DD5-3556-2C3F-369B-910A1C748C59}"/>
            </a:ext>
          </a:extLst>
        </p:cNvPr>
        <p:cNvGrpSpPr/>
        <p:nvPr/>
      </p:nvGrpSpPr>
      <p:grpSpPr>
        <a:xfrm>
          <a:off x="0" y="0"/>
          <a:ext cx="0" cy="0"/>
          <a:chOff x="0" y="0"/>
          <a:chExt cx="0" cy="0"/>
        </a:xfrm>
      </p:grpSpPr>
      <p:sp>
        <p:nvSpPr>
          <p:cNvPr id="175" name="Google Shape;175;g7f9262ee2f_0_26276:notes">
            <a:extLst>
              <a:ext uri="{FF2B5EF4-FFF2-40B4-BE49-F238E27FC236}">
                <a16:creationId xmlns:a16="http://schemas.microsoft.com/office/drawing/2014/main" id="{7E8A7EBB-AAD2-3B28-5720-C65AC979B9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a:extLst>
              <a:ext uri="{FF2B5EF4-FFF2-40B4-BE49-F238E27FC236}">
                <a16:creationId xmlns:a16="http://schemas.microsoft.com/office/drawing/2014/main" id="{39FA9302-C0FA-085A-0EAC-183A9FAD7A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675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a:extLst>
            <a:ext uri="{FF2B5EF4-FFF2-40B4-BE49-F238E27FC236}">
              <a16:creationId xmlns:a16="http://schemas.microsoft.com/office/drawing/2014/main" id="{94F12217-0FE3-C76C-E2D0-9A050E2C0810}"/>
            </a:ext>
          </a:extLst>
        </p:cNvPr>
        <p:cNvGrpSpPr/>
        <p:nvPr/>
      </p:nvGrpSpPr>
      <p:grpSpPr>
        <a:xfrm>
          <a:off x="0" y="0"/>
          <a:ext cx="0" cy="0"/>
          <a:chOff x="0" y="0"/>
          <a:chExt cx="0" cy="0"/>
        </a:xfrm>
      </p:grpSpPr>
      <p:sp>
        <p:nvSpPr>
          <p:cNvPr id="175" name="Google Shape;175;g7f9262ee2f_0_26276:notes">
            <a:extLst>
              <a:ext uri="{FF2B5EF4-FFF2-40B4-BE49-F238E27FC236}">
                <a16:creationId xmlns:a16="http://schemas.microsoft.com/office/drawing/2014/main" id="{2850E363-B1CE-524C-15C3-19546A1308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a:extLst>
              <a:ext uri="{FF2B5EF4-FFF2-40B4-BE49-F238E27FC236}">
                <a16:creationId xmlns:a16="http://schemas.microsoft.com/office/drawing/2014/main" id="{1A3F76DE-A1A0-B493-B184-E679C466F1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00834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4" r:id="rId3"/>
    <p:sldLayoutId id="2147483658" r:id="rId4"/>
    <p:sldLayoutId id="2147483659" r:id="rId5"/>
    <p:sldLayoutId id="2147483660" r:id="rId6"/>
    <p:sldLayoutId id="2147483661" r:id="rId7"/>
    <p:sldLayoutId id="214748366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18.png"/><Relationship Id="rId3" Type="http://schemas.openxmlformats.org/officeDocument/2006/relationships/tags" Target="../tags/tag3.xml"/><Relationship Id="rId21" Type="http://schemas.openxmlformats.org/officeDocument/2006/relationships/image" Target="../media/image13.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image" Target="../media/image17.sv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16.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15.svg"/><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14.png"/><Relationship Id="rId27" Type="http://schemas.openxmlformats.org/officeDocument/2006/relationships/image" Target="../media/image19.svg"/></Relationships>
</file>

<file path=ppt/slides/_rels/slide7.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tags" Target="../tags/tag37.xml"/><Relationship Id="rId26" Type="http://schemas.openxmlformats.org/officeDocument/2006/relationships/image" Target="../media/image23.svg"/><Relationship Id="rId3" Type="http://schemas.openxmlformats.org/officeDocument/2006/relationships/tags" Target="../tags/tag22.xml"/><Relationship Id="rId21" Type="http://schemas.openxmlformats.org/officeDocument/2006/relationships/image" Target="../media/image14.png"/><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tags" Target="../tags/tag36.xml"/><Relationship Id="rId25" Type="http://schemas.openxmlformats.org/officeDocument/2006/relationships/image" Target="../media/image22.png"/><Relationship Id="rId2" Type="http://schemas.openxmlformats.org/officeDocument/2006/relationships/tags" Target="../tags/tag21.xml"/><Relationship Id="rId16" Type="http://schemas.openxmlformats.org/officeDocument/2006/relationships/tags" Target="../tags/tag35.xml"/><Relationship Id="rId20" Type="http://schemas.openxmlformats.org/officeDocument/2006/relationships/slideLayout" Target="../slideLayouts/slideLayout4.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24" Type="http://schemas.openxmlformats.org/officeDocument/2006/relationships/image" Target="../media/image21.svg"/><Relationship Id="rId5" Type="http://schemas.openxmlformats.org/officeDocument/2006/relationships/tags" Target="../tags/tag24.xml"/><Relationship Id="rId15" Type="http://schemas.openxmlformats.org/officeDocument/2006/relationships/tags" Target="../tags/tag34.xml"/><Relationship Id="rId23" Type="http://schemas.openxmlformats.org/officeDocument/2006/relationships/image" Target="../media/image20.png"/><Relationship Id="rId10" Type="http://schemas.openxmlformats.org/officeDocument/2006/relationships/tags" Target="../tags/tag29.xml"/><Relationship Id="rId19" Type="http://schemas.openxmlformats.org/officeDocument/2006/relationships/tags" Target="../tags/tag38.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 Id="rId22"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25.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24.png"/><Relationship Id="rId5" Type="http://schemas.openxmlformats.org/officeDocument/2006/relationships/notesSlide" Target="../notesSlides/notesSlide6.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28937" y="1882718"/>
            <a:ext cx="9039828"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Times New Roman" panose="02020603050405020304" pitchFamily="18" charset="0"/>
                <a:cs typeface="Times New Roman" panose="02020603050405020304" pitchFamily="18" charset="0"/>
              </a:rPr>
              <a:t>Forecasting Stock market using Sentiment Analysis</a:t>
            </a:r>
            <a:endParaRPr sz="2800" dirty="0">
              <a:latin typeface="Times New Roman" panose="02020603050405020304" pitchFamily="18" charset="0"/>
              <a:cs typeface="Times New Roman" panose="02020603050405020304" pitchFamily="18" charset="0"/>
            </a:endParaRPr>
          </a:p>
        </p:txBody>
      </p:sp>
      <p:sp>
        <p:nvSpPr>
          <p:cNvPr id="274" name="Google Shape;274;p49"/>
          <p:cNvSpPr txBox="1">
            <a:spLocks noGrp="1"/>
          </p:cNvSpPr>
          <p:nvPr>
            <p:ph type="subTitle" idx="1"/>
          </p:nvPr>
        </p:nvSpPr>
        <p:spPr>
          <a:xfrm>
            <a:off x="2424025" y="3144557"/>
            <a:ext cx="4180200" cy="5940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Supervisors</a:t>
            </a:r>
          </a:p>
          <a:p>
            <a:pPr marL="0" lvl="0" indent="0" algn="ctr" rtl="0">
              <a:spcBef>
                <a:spcPts val="0"/>
              </a:spcBef>
              <a:spcAft>
                <a:spcPts val="0"/>
              </a:spcAft>
              <a:buNone/>
            </a:pPr>
            <a:r>
              <a:rPr lang="en" sz="1600" dirty="0"/>
              <a:t>  Sara Nabil &amp; Nisreen Osman</a:t>
            </a:r>
            <a:endParaRPr sz="1600" dirty="0"/>
          </a:p>
        </p:txBody>
      </p:sp>
      <p:cxnSp>
        <p:nvCxnSpPr>
          <p:cNvPr id="275" name="Google Shape;275;p49"/>
          <p:cNvCxnSpPr/>
          <p:nvPr/>
        </p:nvCxnSpPr>
        <p:spPr>
          <a:xfrm>
            <a:off x="3132625" y="317552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Google Shape;162;p38">
            <a:extLst>
              <a:ext uri="{FF2B5EF4-FFF2-40B4-BE49-F238E27FC236}">
                <a16:creationId xmlns:a16="http://schemas.microsoft.com/office/drawing/2014/main" id="{6AA29E5B-5DF2-44C3-2AC0-F7FAD8BCC118}"/>
              </a:ext>
            </a:extLst>
          </p:cNvPr>
          <p:cNvSpPr txBox="1">
            <a:spLocks/>
          </p:cNvSpPr>
          <p:nvPr/>
        </p:nvSpPr>
        <p:spPr>
          <a:xfrm>
            <a:off x="364272" y="358360"/>
            <a:ext cx="8415453" cy="644700"/>
          </a:xfrm>
          <a:prstGeom prst="rect">
            <a:avLst/>
          </a:prstGeom>
          <a:noFill/>
          <a:ln>
            <a:noFill/>
          </a:ln>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500"/>
              <a:buFont typeface="Montserrat ExtraBold"/>
              <a:buNone/>
              <a:defRPr sz="45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r>
              <a:rPr lang="en-US" sz="2800" dirty="0">
                <a:latin typeface="Times New Roman" panose="02020603050405020304" pitchFamily="18" charset="0"/>
                <a:cs typeface="Times New Roman" panose="02020603050405020304" pitchFamily="18" charset="0"/>
              </a:rPr>
              <a:t>Osama Mohamed Abd-</a:t>
            </a:r>
            <a:r>
              <a:rPr lang="en-US" sz="2800" dirty="0" err="1">
                <a:latin typeface="Times New Roman" panose="02020603050405020304" pitchFamily="18" charset="0"/>
                <a:cs typeface="Times New Roman" panose="02020603050405020304" pitchFamily="18" charset="0"/>
              </a:rPr>
              <a:t>Elmoniem</a:t>
            </a:r>
            <a:r>
              <a:rPr lang="en-US" sz="2800" dirty="0">
                <a:latin typeface="Times New Roman" panose="02020603050405020304" pitchFamily="18" charset="0"/>
                <a:cs typeface="Times New Roman" panose="02020603050405020304" pitchFamily="18" charset="0"/>
              </a:rPr>
              <a:t> Alawadi Elsaeed</a:t>
            </a:r>
          </a:p>
        </p:txBody>
      </p:sp>
      <p:cxnSp>
        <p:nvCxnSpPr>
          <p:cNvPr id="7" name="Google Shape;165;p38">
            <a:extLst>
              <a:ext uri="{FF2B5EF4-FFF2-40B4-BE49-F238E27FC236}">
                <a16:creationId xmlns:a16="http://schemas.microsoft.com/office/drawing/2014/main" id="{E8CCB6D7-BC38-6CEF-AE20-C13F29154B17}"/>
              </a:ext>
            </a:extLst>
          </p:cNvPr>
          <p:cNvCxnSpPr/>
          <p:nvPr/>
        </p:nvCxnSpPr>
        <p:spPr>
          <a:xfrm>
            <a:off x="3109477" y="102620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Google Shape;164;p38">
            <a:extLst>
              <a:ext uri="{FF2B5EF4-FFF2-40B4-BE49-F238E27FC236}">
                <a16:creationId xmlns:a16="http://schemas.microsoft.com/office/drawing/2014/main" id="{77E38CF3-686D-61EE-F166-A52851630143}"/>
              </a:ext>
            </a:extLst>
          </p:cNvPr>
          <p:cNvSpPr txBox="1">
            <a:spLocks/>
          </p:cNvSpPr>
          <p:nvPr/>
        </p:nvSpPr>
        <p:spPr>
          <a:xfrm>
            <a:off x="2860627" y="1141379"/>
            <a:ext cx="3260700" cy="464700"/>
          </a:xfrm>
          <a:prstGeom prst="rect">
            <a:avLst/>
          </a:prstGeom>
          <a:noFill/>
          <a:ln>
            <a:noFill/>
          </a:ln>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500"/>
              <a:buFont typeface="Montserrat ExtraBold"/>
              <a:buNone/>
              <a:defRPr sz="45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r>
              <a:rPr lang="pt-BR" sz="2200" b="0" dirty="0">
                <a:latin typeface="Montserrat ExtraLight"/>
                <a:ea typeface="Montserrat ExtraLight"/>
                <a:cs typeface="Montserrat ExtraLight"/>
                <a:sym typeface="Montserrat ExtraLight"/>
              </a:rPr>
              <a:t>2051822264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BF56562F-7017-2739-50F8-270CF7404BA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1ACC9DA-7929-843F-AEBC-624F56B55D6D}"/>
              </a:ext>
            </a:extLst>
          </p:cNvPr>
          <p:cNvSpPr txBox="1"/>
          <p:nvPr/>
        </p:nvSpPr>
        <p:spPr>
          <a:xfrm>
            <a:off x="0" y="665466"/>
            <a:ext cx="9090660" cy="1750287"/>
          </a:xfrm>
          <a:prstGeom prst="rect">
            <a:avLst/>
          </a:prstGeom>
          <a:noFill/>
        </p:spPr>
        <p:txBody>
          <a:bodyPr wrap="square">
            <a:spAutoFit/>
          </a:bodyPr>
          <a:lstStyle/>
          <a:p>
            <a:pPr algn="just" rtl="0">
              <a:lnSpc>
                <a:spcPct val="200000"/>
              </a:lnSpc>
            </a:pPr>
            <a:r>
              <a:rPr lang="en-US" dirty="0">
                <a:solidFill>
                  <a:schemeClr val="bg1"/>
                </a:solidFill>
                <a:latin typeface="Times New Roman" panose="02020603050405020304" pitchFamily="18" charset="0"/>
                <a:cs typeface="Times New Roman" panose="02020603050405020304" pitchFamily="18" charset="0"/>
              </a:rPr>
              <a:t>To complement the sentiment analysis, we will incorporate technical indicators such as Moving Averages (MA) and the Relative Strength Index (RSI). These indicators will help assess price trends and market momentum, providing a quantitative basis for understanding market movements. The integration of these indicators will allow for a more nuanced analysis of market conditions.</a:t>
            </a:r>
          </a:p>
        </p:txBody>
      </p:sp>
      <p:pic>
        <p:nvPicPr>
          <p:cNvPr id="8" name="Picture 7" descr="A diagram of a triangle with arrows pointing to the top&#10;&#10;Description automatically generated">
            <a:extLst>
              <a:ext uri="{FF2B5EF4-FFF2-40B4-BE49-F238E27FC236}">
                <a16:creationId xmlns:a16="http://schemas.microsoft.com/office/drawing/2014/main" id="{1E32480C-6648-1C28-4F36-3AA0C172649F}"/>
              </a:ext>
            </a:extLst>
          </p:cNvPr>
          <p:cNvPicPr>
            <a:picLocks noChangeAspect="1"/>
          </p:cNvPicPr>
          <p:nvPr/>
        </p:nvPicPr>
        <p:blipFill>
          <a:blip r:embed="rId3"/>
          <a:stretch>
            <a:fillRect/>
          </a:stretch>
        </p:blipFill>
        <p:spPr>
          <a:xfrm>
            <a:off x="1131570" y="2415753"/>
            <a:ext cx="6880860" cy="2692322"/>
          </a:xfrm>
          <a:prstGeom prst="rect">
            <a:avLst/>
          </a:prstGeom>
          <a:ln>
            <a:noFill/>
          </a:ln>
          <a:effectLst>
            <a:softEdge rad="112500"/>
          </a:effectLst>
        </p:spPr>
      </p:pic>
      <p:sp>
        <p:nvSpPr>
          <p:cNvPr id="9" name="Google Shape;162;p38">
            <a:extLst>
              <a:ext uri="{FF2B5EF4-FFF2-40B4-BE49-F238E27FC236}">
                <a16:creationId xmlns:a16="http://schemas.microsoft.com/office/drawing/2014/main" id="{C21AD4C1-8723-36B7-17C0-FC9C53820EBD}"/>
              </a:ext>
            </a:extLst>
          </p:cNvPr>
          <p:cNvSpPr txBox="1">
            <a:spLocks/>
          </p:cNvSpPr>
          <p:nvPr/>
        </p:nvSpPr>
        <p:spPr>
          <a:xfrm>
            <a:off x="2527297" y="454591"/>
            <a:ext cx="4036066" cy="421749"/>
          </a:xfrm>
          <a:prstGeom prst="rect">
            <a:avLst/>
          </a:prstGeom>
          <a:noFill/>
          <a:ln>
            <a:noFill/>
          </a:ln>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US" sz="2000" dirty="0">
                <a:solidFill>
                  <a:schemeClr val="tx2">
                    <a:lumMod val="75000"/>
                  </a:schemeClr>
                </a:solidFill>
                <a:latin typeface="Times New Roman" panose="02020603050405020304" pitchFamily="18" charset="0"/>
                <a:cs typeface="Times New Roman" panose="02020603050405020304" pitchFamily="18" charset="0"/>
              </a:rPr>
              <a:t>2- Integrate Technical Indicators</a:t>
            </a:r>
          </a:p>
        </p:txBody>
      </p:sp>
    </p:spTree>
    <p:extLst>
      <p:ext uri="{BB962C8B-B14F-4D97-AF65-F5344CB8AC3E}">
        <p14:creationId xmlns:p14="http://schemas.microsoft.com/office/powerpoint/2010/main" val="1809029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EB899F6D-150F-E904-88D2-ED42509E11D1}"/>
            </a:ext>
          </a:extLst>
        </p:cNvPr>
        <p:cNvGrpSpPr/>
        <p:nvPr/>
      </p:nvGrpSpPr>
      <p:grpSpPr>
        <a:xfrm>
          <a:off x="0" y="0"/>
          <a:ext cx="0" cy="0"/>
          <a:chOff x="0" y="0"/>
          <a:chExt cx="0" cy="0"/>
        </a:xfrm>
      </p:grpSpPr>
      <p:pic>
        <p:nvPicPr>
          <p:cNvPr id="20" name="Picture 19" descr="A diagram of a market&#10;&#10;Description automatically generated">
            <a:extLst>
              <a:ext uri="{FF2B5EF4-FFF2-40B4-BE49-F238E27FC236}">
                <a16:creationId xmlns:a16="http://schemas.microsoft.com/office/drawing/2014/main" id="{01FFF746-52ED-2890-081D-B18991AED0D7}"/>
              </a:ext>
            </a:extLst>
          </p:cNvPr>
          <p:cNvPicPr>
            <a:picLocks noChangeAspect="1"/>
          </p:cNvPicPr>
          <p:nvPr/>
        </p:nvPicPr>
        <p:blipFill>
          <a:blip r:embed="rId3"/>
          <a:stretch>
            <a:fillRect/>
          </a:stretch>
        </p:blipFill>
        <p:spPr>
          <a:xfrm>
            <a:off x="990600" y="2571750"/>
            <a:ext cx="7284720" cy="2553025"/>
          </a:xfrm>
          <a:prstGeom prst="rect">
            <a:avLst/>
          </a:prstGeom>
          <a:ln>
            <a:noFill/>
          </a:ln>
          <a:effectLst>
            <a:softEdge rad="112500"/>
          </a:effectLst>
        </p:spPr>
      </p:pic>
      <p:sp>
        <p:nvSpPr>
          <p:cNvPr id="21" name="TextBox 20">
            <a:extLst>
              <a:ext uri="{FF2B5EF4-FFF2-40B4-BE49-F238E27FC236}">
                <a16:creationId xmlns:a16="http://schemas.microsoft.com/office/drawing/2014/main" id="{4D3AC015-C0BF-813A-C84C-4F20CE1F1899}"/>
              </a:ext>
            </a:extLst>
          </p:cNvPr>
          <p:cNvSpPr txBox="1"/>
          <p:nvPr/>
        </p:nvSpPr>
        <p:spPr>
          <a:xfrm>
            <a:off x="0" y="623555"/>
            <a:ext cx="9090660" cy="1750287"/>
          </a:xfrm>
          <a:prstGeom prst="rect">
            <a:avLst/>
          </a:prstGeom>
          <a:noFill/>
        </p:spPr>
        <p:txBody>
          <a:bodyPr wrap="square">
            <a:spAutoFit/>
          </a:bodyPr>
          <a:lstStyle/>
          <a:p>
            <a:pPr algn="just" rtl="0">
              <a:lnSpc>
                <a:spcPct val="200000"/>
              </a:lnSpc>
            </a:pPr>
            <a:r>
              <a:rPr lang="en-US" dirty="0">
                <a:solidFill>
                  <a:schemeClr val="bg1"/>
                </a:solidFill>
                <a:latin typeface="Times New Roman" panose="02020603050405020304" pitchFamily="18" charset="0"/>
                <a:cs typeface="Times New Roman" panose="02020603050405020304" pitchFamily="18" charset="0"/>
              </a:rPr>
              <a:t>An integrated framework will be developed to fuse sentiment data with traditional technical indicators. This combination aims to provide a more holistic view of market dynamics, enabling investors to make informed decisions based on both qualitative sentiment and quantitative technical analysis. The synergy between these two approaches will enhance the overall accuracy of market predictions.</a:t>
            </a:r>
          </a:p>
        </p:txBody>
      </p:sp>
      <p:sp>
        <p:nvSpPr>
          <p:cNvPr id="23" name="TextBox 22">
            <a:extLst>
              <a:ext uri="{FF2B5EF4-FFF2-40B4-BE49-F238E27FC236}">
                <a16:creationId xmlns:a16="http://schemas.microsoft.com/office/drawing/2014/main" id="{2734B158-E229-E148-5CBA-00103098DC35}"/>
              </a:ext>
            </a:extLst>
          </p:cNvPr>
          <p:cNvSpPr txBox="1"/>
          <p:nvPr/>
        </p:nvSpPr>
        <p:spPr>
          <a:xfrm>
            <a:off x="1943100" y="324546"/>
            <a:ext cx="5257800" cy="400110"/>
          </a:xfrm>
          <a:prstGeom prst="rect">
            <a:avLst/>
          </a:prstGeom>
          <a:noFill/>
        </p:spPr>
        <p:txBody>
          <a:bodyPr wrap="square">
            <a:spAutoFit/>
          </a:bodyPr>
          <a:lstStyle/>
          <a:p>
            <a:pPr algn="ctr"/>
            <a:r>
              <a:rPr lang="en-US" sz="2000" dirty="0">
                <a:solidFill>
                  <a:schemeClr val="tx2">
                    <a:lumMod val="75000"/>
                  </a:schemeClr>
                </a:solidFill>
                <a:latin typeface="Times New Roman" panose="02020603050405020304" pitchFamily="18" charset="0"/>
                <a:cs typeface="Times New Roman" panose="02020603050405020304" pitchFamily="18" charset="0"/>
              </a:rPr>
              <a:t>3- Combine Sentiment and Technical Analysis</a:t>
            </a:r>
          </a:p>
        </p:txBody>
      </p:sp>
    </p:spTree>
    <p:extLst>
      <p:ext uri="{BB962C8B-B14F-4D97-AF65-F5344CB8AC3E}">
        <p14:creationId xmlns:p14="http://schemas.microsoft.com/office/powerpoint/2010/main" val="3714300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3DE8E30C-701A-7FD4-A0DF-4DEF61EA75F5}"/>
            </a:ext>
          </a:extLst>
        </p:cNvPr>
        <p:cNvGrpSpPr/>
        <p:nvPr/>
      </p:nvGrpSpPr>
      <p:grpSpPr>
        <a:xfrm>
          <a:off x="0" y="0"/>
          <a:ext cx="0" cy="0"/>
          <a:chOff x="0" y="0"/>
          <a:chExt cx="0" cy="0"/>
        </a:xfrm>
      </p:grpSpPr>
      <p:pic>
        <p:nvPicPr>
          <p:cNvPr id="2" name="Picture 1" descr="A diagram of a software development&#10;&#10;Description automatically generated">
            <a:extLst>
              <a:ext uri="{FF2B5EF4-FFF2-40B4-BE49-F238E27FC236}">
                <a16:creationId xmlns:a16="http://schemas.microsoft.com/office/drawing/2014/main" id="{128742FF-0A53-120D-A89B-CC3D008DB050}"/>
              </a:ext>
            </a:extLst>
          </p:cNvPr>
          <p:cNvPicPr>
            <a:picLocks noChangeAspect="1"/>
          </p:cNvPicPr>
          <p:nvPr/>
        </p:nvPicPr>
        <p:blipFill>
          <a:blip r:embed="rId3"/>
          <a:stretch>
            <a:fillRect/>
          </a:stretch>
        </p:blipFill>
        <p:spPr>
          <a:xfrm>
            <a:off x="137432" y="1080474"/>
            <a:ext cx="5021307" cy="2973366"/>
          </a:xfrm>
          <a:prstGeom prst="rect">
            <a:avLst/>
          </a:prstGeom>
          <a:ln>
            <a:noFill/>
          </a:ln>
          <a:effectLst>
            <a:softEdge rad="112500"/>
          </a:effectLst>
        </p:spPr>
      </p:pic>
      <p:sp>
        <p:nvSpPr>
          <p:cNvPr id="3" name="TextBox 2">
            <a:extLst>
              <a:ext uri="{FF2B5EF4-FFF2-40B4-BE49-F238E27FC236}">
                <a16:creationId xmlns:a16="http://schemas.microsoft.com/office/drawing/2014/main" id="{25158D60-82A5-1351-CA75-676B653A4F1C}"/>
              </a:ext>
            </a:extLst>
          </p:cNvPr>
          <p:cNvSpPr txBox="1"/>
          <p:nvPr/>
        </p:nvSpPr>
        <p:spPr>
          <a:xfrm>
            <a:off x="5372100" y="878949"/>
            <a:ext cx="3649980" cy="3284041"/>
          </a:xfrm>
          <a:prstGeom prst="rect">
            <a:avLst/>
          </a:prstGeom>
          <a:noFill/>
        </p:spPr>
        <p:txBody>
          <a:bodyPr wrap="square">
            <a:spAutoFit/>
          </a:bodyPr>
          <a:lstStyle/>
          <a:p>
            <a:pPr algn="just" rtl="0">
              <a:lnSpc>
                <a:spcPct val="150000"/>
              </a:lnSpc>
            </a:pPr>
            <a:r>
              <a:rPr lang="en-US" dirty="0">
                <a:solidFill>
                  <a:schemeClr val="bg1"/>
                </a:solidFill>
              </a:rPr>
              <a:t>To facilitate user interaction with the analysis tool, a visual interface will be created. This dashboard will allow users to monitor sentiment trends, Moving Averages, and RSI indicators for various stocks, including high-profile companies like Tesla and Google, in real-time. The design will prioritize usability, ensuring that investors can easily interpret the data and make timely decisions.</a:t>
            </a:r>
          </a:p>
        </p:txBody>
      </p:sp>
      <p:sp>
        <p:nvSpPr>
          <p:cNvPr id="4" name="TextBox 3">
            <a:extLst>
              <a:ext uri="{FF2B5EF4-FFF2-40B4-BE49-F238E27FC236}">
                <a16:creationId xmlns:a16="http://schemas.microsoft.com/office/drawing/2014/main" id="{DC1A2C49-3929-D332-578A-38F9E02470D3}"/>
              </a:ext>
            </a:extLst>
          </p:cNvPr>
          <p:cNvSpPr txBox="1"/>
          <p:nvPr/>
        </p:nvSpPr>
        <p:spPr>
          <a:xfrm>
            <a:off x="4130040" y="227527"/>
            <a:ext cx="4572000" cy="400110"/>
          </a:xfrm>
          <a:prstGeom prst="rect">
            <a:avLst/>
          </a:prstGeom>
          <a:noFill/>
        </p:spPr>
        <p:txBody>
          <a:bodyPr wrap="square">
            <a:spAutoFit/>
          </a:bodyPr>
          <a:lstStyle/>
          <a:p>
            <a:pPr algn="ctr"/>
            <a:r>
              <a:rPr lang="ar-EG" sz="2000" dirty="0">
                <a:solidFill>
                  <a:schemeClr val="tx2">
                    <a:lumMod val="75000"/>
                  </a:schemeClr>
                </a:solidFill>
                <a:latin typeface="Times New Roman" panose="02020603050405020304" pitchFamily="18" charset="0"/>
                <a:cs typeface="Times New Roman" panose="02020603050405020304" pitchFamily="18" charset="0"/>
              </a:rPr>
              <a:t>4</a:t>
            </a:r>
            <a:r>
              <a:rPr lang="en-US" sz="2000" dirty="0">
                <a:solidFill>
                  <a:schemeClr val="tx2">
                    <a:lumMod val="75000"/>
                  </a:schemeClr>
                </a:solidFill>
                <a:latin typeface="Times New Roman" panose="02020603050405020304" pitchFamily="18" charset="0"/>
                <a:cs typeface="Times New Roman" panose="02020603050405020304" pitchFamily="18" charset="0"/>
              </a:rPr>
              <a:t>- Design a User-Friendly Dashboard</a:t>
            </a:r>
          </a:p>
        </p:txBody>
      </p:sp>
    </p:spTree>
    <p:extLst>
      <p:ext uri="{BB962C8B-B14F-4D97-AF65-F5344CB8AC3E}">
        <p14:creationId xmlns:p14="http://schemas.microsoft.com/office/powerpoint/2010/main" val="710841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63894043-F871-05A8-0BE7-2D1F81F88BA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5740929-7AA0-7F97-0E64-22000363294A}"/>
              </a:ext>
            </a:extLst>
          </p:cNvPr>
          <p:cNvSpPr txBox="1"/>
          <p:nvPr/>
        </p:nvSpPr>
        <p:spPr>
          <a:xfrm>
            <a:off x="5722620" y="1091312"/>
            <a:ext cx="3337560" cy="2960875"/>
          </a:xfrm>
          <a:prstGeom prst="rect">
            <a:avLst/>
          </a:prstGeom>
          <a:noFill/>
        </p:spPr>
        <p:txBody>
          <a:bodyPr wrap="square">
            <a:spAutoFit/>
          </a:bodyPr>
          <a:lstStyle/>
          <a:p>
            <a:pPr algn="just" rtl="0">
              <a:lnSpc>
                <a:spcPct val="150000"/>
              </a:lnSpc>
            </a:pPr>
            <a:r>
              <a:rPr lang="en-US" dirty="0">
                <a:solidFill>
                  <a:schemeClr val="bg1"/>
                </a:solidFill>
              </a:rPr>
              <a:t>The effectiveness of the tool will be tested using historical market data. We will assess its predictive capability for identifying market risks and opportunities. This evaluation will involve backtesting the model against past market conditions to ensure reliability and accuracy in its predictions.</a:t>
            </a:r>
          </a:p>
        </p:txBody>
      </p:sp>
      <p:pic>
        <p:nvPicPr>
          <p:cNvPr id="5" name="Picture 4" descr="A diagram of a graph&#10;&#10;Description automatically generated with medium confidence">
            <a:extLst>
              <a:ext uri="{FF2B5EF4-FFF2-40B4-BE49-F238E27FC236}">
                <a16:creationId xmlns:a16="http://schemas.microsoft.com/office/drawing/2014/main" id="{57823998-A402-BA10-AB17-2D67AB52A88B}"/>
              </a:ext>
            </a:extLst>
          </p:cNvPr>
          <p:cNvPicPr>
            <a:picLocks noChangeAspect="1"/>
          </p:cNvPicPr>
          <p:nvPr/>
        </p:nvPicPr>
        <p:blipFill>
          <a:blip r:embed="rId3"/>
          <a:stretch>
            <a:fillRect/>
          </a:stretch>
        </p:blipFill>
        <p:spPr>
          <a:xfrm>
            <a:off x="152399" y="1057022"/>
            <a:ext cx="5570221" cy="3777869"/>
          </a:xfrm>
          <a:prstGeom prst="rect">
            <a:avLst/>
          </a:prstGeom>
          <a:ln>
            <a:noFill/>
          </a:ln>
          <a:effectLst>
            <a:softEdge rad="112500"/>
          </a:effectLst>
        </p:spPr>
      </p:pic>
      <p:sp>
        <p:nvSpPr>
          <p:cNvPr id="6" name="TextBox 5">
            <a:extLst>
              <a:ext uri="{FF2B5EF4-FFF2-40B4-BE49-F238E27FC236}">
                <a16:creationId xmlns:a16="http://schemas.microsoft.com/office/drawing/2014/main" id="{1F4EA944-CD8A-C33E-00AC-723BE826BFB8}"/>
              </a:ext>
            </a:extLst>
          </p:cNvPr>
          <p:cNvSpPr txBox="1"/>
          <p:nvPr/>
        </p:nvSpPr>
        <p:spPr>
          <a:xfrm>
            <a:off x="3863340" y="308608"/>
            <a:ext cx="5196840" cy="400110"/>
          </a:xfrm>
          <a:prstGeom prst="rect">
            <a:avLst/>
          </a:prstGeom>
          <a:noFill/>
        </p:spPr>
        <p:txBody>
          <a:bodyPr wrap="square">
            <a:spAutoFit/>
          </a:bodyPr>
          <a:lstStyle/>
          <a:p>
            <a:pPr algn="ctr"/>
            <a:r>
              <a:rPr lang="en-US" sz="2000" dirty="0">
                <a:solidFill>
                  <a:schemeClr val="tx2">
                    <a:lumMod val="75000"/>
                  </a:schemeClr>
                </a:solidFill>
                <a:latin typeface="Times New Roman" panose="02020603050405020304" pitchFamily="18" charset="0"/>
                <a:cs typeface="Times New Roman" panose="02020603050405020304" pitchFamily="18" charset="0"/>
              </a:rPr>
              <a:t>5- Evaluate Model Accuracy and Performance</a:t>
            </a:r>
          </a:p>
        </p:txBody>
      </p:sp>
    </p:spTree>
    <p:extLst>
      <p:ext uri="{BB962C8B-B14F-4D97-AF65-F5344CB8AC3E}">
        <p14:creationId xmlns:p14="http://schemas.microsoft.com/office/powerpoint/2010/main" val="1896104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0F10EDDB-976B-0230-CBBC-B37C2C4ADA5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68DB84E-AF12-0E37-D41E-C51F80E11F54}"/>
              </a:ext>
            </a:extLst>
          </p:cNvPr>
          <p:cNvSpPr txBox="1"/>
          <p:nvPr/>
        </p:nvSpPr>
        <p:spPr>
          <a:xfrm>
            <a:off x="0" y="1414478"/>
            <a:ext cx="4183380" cy="2314544"/>
          </a:xfrm>
          <a:prstGeom prst="rect">
            <a:avLst/>
          </a:prstGeom>
          <a:noFill/>
        </p:spPr>
        <p:txBody>
          <a:bodyPr wrap="square">
            <a:spAutoFit/>
          </a:bodyPr>
          <a:lstStyle/>
          <a:p>
            <a:pPr algn="just" rtl="0">
              <a:lnSpc>
                <a:spcPct val="150000"/>
              </a:lnSpc>
            </a:pPr>
            <a:r>
              <a:rPr lang="en-US" dirty="0">
                <a:solidFill>
                  <a:schemeClr val="bg1"/>
                </a:solidFill>
              </a:rPr>
              <a:t>Finally, the tool will provide actionable insights that assist investors in making data-driven decisions. By reducing emotional bias and improving portfolio performance, the system aims to enhance risk management strategies. The insights generated will empower investors to navigate market fluctuations with greater confidence.</a:t>
            </a:r>
          </a:p>
        </p:txBody>
      </p:sp>
      <p:pic>
        <p:nvPicPr>
          <p:cNvPr id="5" name="Picture 4" descr="A diagram of a brain&#10;&#10;Description automatically generated">
            <a:extLst>
              <a:ext uri="{FF2B5EF4-FFF2-40B4-BE49-F238E27FC236}">
                <a16:creationId xmlns:a16="http://schemas.microsoft.com/office/drawing/2014/main" id="{3E52CAEE-0301-9BF8-1A06-B05DCA6A3314}"/>
              </a:ext>
            </a:extLst>
          </p:cNvPr>
          <p:cNvPicPr>
            <a:picLocks noChangeAspect="1"/>
          </p:cNvPicPr>
          <p:nvPr/>
        </p:nvPicPr>
        <p:blipFill>
          <a:blip r:embed="rId3"/>
          <a:stretch>
            <a:fillRect/>
          </a:stretch>
        </p:blipFill>
        <p:spPr>
          <a:xfrm>
            <a:off x="4183380" y="1074421"/>
            <a:ext cx="4838700" cy="3924300"/>
          </a:xfrm>
          <a:prstGeom prst="rect">
            <a:avLst/>
          </a:prstGeom>
          <a:ln>
            <a:noFill/>
          </a:ln>
          <a:effectLst>
            <a:softEdge rad="112500"/>
          </a:effectLst>
        </p:spPr>
      </p:pic>
      <p:sp>
        <p:nvSpPr>
          <p:cNvPr id="6" name="TextBox 5">
            <a:extLst>
              <a:ext uri="{FF2B5EF4-FFF2-40B4-BE49-F238E27FC236}">
                <a16:creationId xmlns:a16="http://schemas.microsoft.com/office/drawing/2014/main" id="{B18FF78C-DEA9-DD2B-39B2-271AF10796C6}"/>
              </a:ext>
            </a:extLst>
          </p:cNvPr>
          <p:cNvSpPr txBox="1"/>
          <p:nvPr/>
        </p:nvSpPr>
        <p:spPr>
          <a:xfrm>
            <a:off x="-83820" y="674311"/>
            <a:ext cx="4572000" cy="400110"/>
          </a:xfrm>
          <a:prstGeom prst="rect">
            <a:avLst/>
          </a:prstGeom>
          <a:noFill/>
        </p:spPr>
        <p:txBody>
          <a:bodyPr wrap="square">
            <a:spAutoFit/>
          </a:bodyPr>
          <a:lstStyle/>
          <a:p>
            <a:pPr algn="ctr"/>
            <a:r>
              <a:rPr lang="en-US" sz="2000" dirty="0">
                <a:solidFill>
                  <a:schemeClr val="tx2">
                    <a:lumMod val="75000"/>
                  </a:schemeClr>
                </a:solidFill>
                <a:latin typeface="Times New Roman" panose="02020603050405020304" pitchFamily="18" charset="0"/>
                <a:cs typeface="Times New Roman" panose="02020603050405020304" pitchFamily="18" charset="0"/>
              </a:rPr>
              <a:t>6- Enhance Risk Management Strategies</a:t>
            </a:r>
          </a:p>
        </p:txBody>
      </p:sp>
    </p:spTree>
    <p:extLst>
      <p:ext uri="{BB962C8B-B14F-4D97-AF65-F5344CB8AC3E}">
        <p14:creationId xmlns:p14="http://schemas.microsoft.com/office/powerpoint/2010/main" val="2203718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B5E90E01-55BB-DAFA-857D-11289C1711D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060EE37-DB2A-4A09-1044-884B3890375A}"/>
              </a:ext>
            </a:extLst>
          </p:cNvPr>
          <p:cNvSpPr txBox="1"/>
          <p:nvPr/>
        </p:nvSpPr>
        <p:spPr>
          <a:xfrm>
            <a:off x="5463540" y="1450449"/>
            <a:ext cx="3398520" cy="3285323"/>
          </a:xfrm>
          <a:prstGeom prst="rect">
            <a:avLst/>
          </a:prstGeom>
          <a:noFill/>
        </p:spPr>
        <p:txBody>
          <a:bodyPr wrap="square">
            <a:spAutoFit/>
          </a:bodyPr>
          <a:lstStyle/>
          <a:p>
            <a:pPr algn="just" rtl="0">
              <a:lnSpc>
                <a:spcPct val="150000"/>
              </a:lnSpc>
            </a:pPr>
            <a:r>
              <a:rPr lang="en-US" dirty="0">
                <a:solidFill>
                  <a:schemeClr val="bg1"/>
                </a:solidFill>
                <a:latin typeface="Times New Roman" panose="02020603050405020304" pitchFamily="18" charset="0"/>
                <a:cs typeface="Times New Roman" panose="02020603050405020304" pitchFamily="18" charset="0"/>
              </a:rPr>
              <a:t>Outlines the methodology employed for conducting financial sentiment analysis using various data sources and techniques. The approach integrates natural language processing (NLP) methods with technical analysis tools to derive insights from financial news, social media, and stock market data. The aim is to create a robust framework that can effectively classify sentiment and inform investment decisions.</a:t>
            </a:r>
          </a:p>
        </p:txBody>
      </p:sp>
      <p:sp>
        <p:nvSpPr>
          <p:cNvPr id="4" name="TextBox 3">
            <a:extLst>
              <a:ext uri="{FF2B5EF4-FFF2-40B4-BE49-F238E27FC236}">
                <a16:creationId xmlns:a16="http://schemas.microsoft.com/office/drawing/2014/main" id="{D2FD9C18-4613-ECEE-E4A9-2FD50FF7E766}"/>
              </a:ext>
            </a:extLst>
          </p:cNvPr>
          <p:cNvSpPr txBox="1"/>
          <p:nvPr/>
        </p:nvSpPr>
        <p:spPr>
          <a:xfrm>
            <a:off x="4964430" y="642729"/>
            <a:ext cx="4396740" cy="584775"/>
          </a:xfrm>
          <a:prstGeom prst="rect">
            <a:avLst/>
          </a:prstGeom>
          <a:noFill/>
        </p:spPr>
        <p:txBody>
          <a:bodyPr wrap="square">
            <a:spAutoFit/>
          </a:bodyPr>
          <a:lstStyle/>
          <a:p>
            <a:pPr algn="ctr"/>
            <a:r>
              <a:rPr lang="en-US" sz="3200" dirty="0">
                <a:solidFill>
                  <a:srgbClr val="FFFF00"/>
                </a:solidFill>
                <a:latin typeface="Times New Roman" panose="02020603050405020304" pitchFamily="18" charset="0"/>
                <a:cs typeface="Times New Roman" panose="02020603050405020304" pitchFamily="18" charset="0"/>
              </a:rPr>
              <a:t>Step 4 :Methodology</a:t>
            </a:r>
            <a:endParaRPr lang="en-US" sz="2000" dirty="0">
              <a:solidFill>
                <a:srgbClr val="FFFF00"/>
              </a:solidFill>
              <a:latin typeface="Times New Roman" panose="02020603050405020304" pitchFamily="18" charset="0"/>
              <a:cs typeface="Times New Roman" panose="02020603050405020304" pitchFamily="18" charset="0"/>
            </a:endParaRPr>
          </a:p>
        </p:txBody>
      </p:sp>
      <p:pic>
        <p:nvPicPr>
          <p:cNvPr id="6" name="Picture 5" descr="A diagram of a building with columns&#10;&#10;Description automatically generated">
            <a:extLst>
              <a:ext uri="{FF2B5EF4-FFF2-40B4-BE49-F238E27FC236}">
                <a16:creationId xmlns:a16="http://schemas.microsoft.com/office/drawing/2014/main" id="{B89C694A-5154-3D74-A760-ED38441CAA58}"/>
              </a:ext>
            </a:extLst>
          </p:cNvPr>
          <p:cNvPicPr>
            <a:picLocks noChangeAspect="1"/>
          </p:cNvPicPr>
          <p:nvPr/>
        </p:nvPicPr>
        <p:blipFill>
          <a:blip r:embed="rId3"/>
          <a:stretch>
            <a:fillRect/>
          </a:stretch>
        </p:blipFill>
        <p:spPr>
          <a:xfrm>
            <a:off x="136069" y="0"/>
            <a:ext cx="4992191" cy="5143500"/>
          </a:xfrm>
          <a:prstGeom prst="rect">
            <a:avLst/>
          </a:prstGeom>
          <a:ln>
            <a:noFill/>
          </a:ln>
          <a:effectLst>
            <a:softEdge rad="112500"/>
          </a:effectLst>
        </p:spPr>
      </p:pic>
    </p:spTree>
    <p:extLst>
      <p:ext uri="{BB962C8B-B14F-4D97-AF65-F5344CB8AC3E}">
        <p14:creationId xmlns:p14="http://schemas.microsoft.com/office/powerpoint/2010/main" val="270010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D8F17113-1B83-DD38-961A-E356EDF75BF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B35A3F2-28FB-B577-9DDF-9DC2A788C325}"/>
              </a:ext>
            </a:extLst>
          </p:cNvPr>
          <p:cNvSpPr txBox="1"/>
          <p:nvPr/>
        </p:nvSpPr>
        <p:spPr>
          <a:xfrm>
            <a:off x="2065020" y="161545"/>
            <a:ext cx="1851660" cy="400110"/>
          </a:xfrm>
          <a:prstGeom prst="rect">
            <a:avLst/>
          </a:prstGeom>
          <a:noFill/>
        </p:spPr>
        <p:txBody>
          <a:bodyPr wrap="square">
            <a:spAutoFit/>
          </a:bodyPr>
          <a:lstStyle/>
          <a:p>
            <a:pPr algn="ctr"/>
            <a:r>
              <a:rPr lang="en-US" sz="2000" dirty="0">
                <a:solidFill>
                  <a:schemeClr val="tx2">
                    <a:lumMod val="75000"/>
                  </a:schemeClr>
                </a:solidFill>
                <a:latin typeface="Times New Roman" panose="02020603050405020304" pitchFamily="18" charset="0"/>
                <a:cs typeface="Times New Roman" panose="02020603050405020304" pitchFamily="18" charset="0"/>
              </a:rPr>
              <a:t>1- Data Sources</a:t>
            </a:r>
          </a:p>
        </p:txBody>
      </p:sp>
      <p:pic>
        <p:nvPicPr>
          <p:cNvPr id="4" name="Picture 3" descr="A person standing on top of stairs&#10;&#10;Description automatically generated">
            <a:extLst>
              <a:ext uri="{FF2B5EF4-FFF2-40B4-BE49-F238E27FC236}">
                <a16:creationId xmlns:a16="http://schemas.microsoft.com/office/drawing/2014/main" id="{5E3A717F-113F-5635-99EB-2EBFD2C08AA1}"/>
              </a:ext>
            </a:extLst>
          </p:cNvPr>
          <p:cNvPicPr>
            <a:picLocks noChangeAspect="1"/>
          </p:cNvPicPr>
          <p:nvPr/>
        </p:nvPicPr>
        <p:blipFill>
          <a:blip r:embed="rId3"/>
          <a:stretch>
            <a:fillRect/>
          </a:stretch>
        </p:blipFill>
        <p:spPr>
          <a:xfrm>
            <a:off x="53213" y="2433102"/>
            <a:ext cx="4343401" cy="2710398"/>
          </a:xfrm>
          <a:prstGeom prst="rect">
            <a:avLst/>
          </a:prstGeom>
          <a:ln>
            <a:noFill/>
          </a:ln>
          <a:effectLst>
            <a:softEdge rad="112500"/>
          </a:effectLst>
        </p:spPr>
      </p:pic>
      <p:sp>
        <p:nvSpPr>
          <p:cNvPr id="6" name="TextBox 5">
            <a:extLst>
              <a:ext uri="{FF2B5EF4-FFF2-40B4-BE49-F238E27FC236}">
                <a16:creationId xmlns:a16="http://schemas.microsoft.com/office/drawing/2014/main" id="{19FC90A8-DA55-7AD9-76CD-2AA748BE71D6}"/>
              </a:ext>
            </a:extLst>
          </p:cNvPr>
          <p:cNvSpPr txBox="1"/>
          <p:nvPr/>
        </p:nvSpPr>
        <p:spPr>
          <a:xfrm>
            <a:off x="4459668" y="2880360"/>
            <a:ext cx="4572000" cy="1815882"/>
          </a:xfrm>
          <a:prstGeom prst="rect">
            <a:avLst/>
          </a:prstGeom>
          <a:noFill/>
        </p:spPr>
        <p:txBody>
          <a:bodyPr wrap="square">
            <a:spAutoFit/>
          </a:bodyPr>
          <a:lstStyle/>
          <a:p>
            <a:pPr rtl="0"/>
            <a:r>
              <a:rPr lang="en-US" b="1" dirty="0">
                <a:solidFill>
                  <a:schemeClr val="bg1"/>
                </a:solidFill>
                <a:latin typeface="Times New Roman" panose="02020603050405020304" pitchFamily="18" charset="0"/>
                <a:cs typeface="Times New Roman" panose="02020603050405020304" pitchFamily="18" charset="0"/>
              </a:rPr>
              <a:t>Financial News</a:t>
            </a:r>
            <a:r>
              <a:rPr lang="en-US" dirty="0">
                <a:solidFill>
                  <a:schemeClr val="bg1"/>
                </a:solidFill>
                <a:latin typeface="Times New Roman" panose="02020603050405020304" pitchFamily="18" charset="0"/>
                <a:cs typeface="Times New Roman" panose="02020603050405020304" pitchFamily="18" charset="0"/>
              </a:rPr>
              <a:t>: Articles, reports, and press releases from reputable financial news outlets provide timely information on market events and corporate actions that can influence stock prices.</a:t>
            </a:r>
          </a:p>
          <a:p>
            <a:pPr rtl="0"/>
            <a:r>
              <a:rPr lang="en-US" b="1" dirty="0">
                <a:solidFill>
                  <a:schemeClr val="bg1"/>
                </a:solidFill>
                <a:latin typeface="Times New Roman" panose="02020603050405020304" pitchFamily="18" charset="0"/>
                <a:cs typeface="Times New Roman" panose="02020603050405020304" pitchFamily="18" charset="0"/>
              </a:rPr>
              <a:t>Social Media</a:t>
            </a:r>
            <a:r>
              <a:rPr lang="en-US" dirty="0">
                <a:solidFill>
                  <a:schemeClr val="bg1"/>
                </a:solidFill>
                <a:latin typeface="Times New Roman" panose="02020603050405020304" pitchFamily="18" charset="0"/>
                <a:cs typeface="Times New Roman" panose="02020603050405020304" pitchFamily="18" charset="0"/>
              </a:rPr>
              <a:t>: Platforms like Twitter and Reddit serve as valuable sources of real-time sentiment from retail investors and market participants, reflecting public opinion and potential market movements.</a:t>
            </a:r>
          </a:p>
        </p:txBody>
      </p:sp>
      <p:pic>
        <p:nvPicPr>
          <p:cNvPr id="8" name="Picture 7" descr="A diagram of a market api&#10;&#10;Description automatically generated">
            <a:extLst>
              <a:ext uri="{FF2B5EF4-FFF2-40B4-BE49-F238E27FC236}">
                <a16:creationId xmlns:a16="http://schemas.microsoft.com/office/drawing/2014/main" id="{4E7C174A-171A-4C77-ECB8-0E1ABDF2E601}"/>
              </a:ext>
            </a:extLst>
          </p:cNvPr>
          <p:cNvPicPr>
            <a:picLocks noChangeAspect="1"/>
          </p:cNvPicPr>
          <p:nvPr/>
        </p:nvPicPr>
        <p:blipFill>
          <a:blip r:embed="rId4"/>
          <a:stretch>
            <a:fillRect/>
          </a:stretch>
        </p:blipFill>
        <p:spPr>
          <a:xfrm>
            <a:off x="4413948" y="0"/>
            <a:ext cx="4663440" cy="2545348"/>
          </a:xfrm>
          <a:prstGeom prst="rect">
            <a:avLst/>
          </a:prstGeom>
          <a:ln>
            <a:noFill/>
          </a:ln>
          <a:effectLst>
            <a:softEdge rad="112500"/>
          </a:effectLst>
        </p:spPr>
      </p:pic>
      <p:sp>
        <p:nvSpPr>
          <p:cNvPr id="10" name="TextBox 9">
            <a:extLst>
              <a:ext uri="{FF2B5EF4-FFF2-40B4-BE49-F238E27FC236}">
                <a16:creationId xmlns:a16="http://schemas.microsoft.com/office/drawing/2014/main" id="{313C9AE2-459F-4F99-1973-402A462773AD}"/>
              </a:ext>
            </a:extLst>
          </p:cNvPr>
          <p:cNvSpPr txBox="1"/>
          <p:nvPr/>
        </p:nvSpPr>
        <p:spPr>
          <a:xfrm>
            <a:off x="312293" y="1039460"/>
            <a:ext cx="3825240" cy="1169551"/>
          </a:xfrm>
          <a:prstGeom prst="rect">
            <a:avLst/>
          </a:prstGeom>
          <a:noFill/>
        </p:spPr>
        <p:txBody>
          <a:bodyPr wrap="square">
            <a:spAutoFit/>
          </a:bodyPr>
          <a:lstStyle/>
          <a:p>
            <a:pPr rtl="0"/>
            <a:r>
              <a:rPr lang="en-US" b="1" dirty="0">
                <a:solidFill>
                  <a:schemeClr val="bg1"/>
                </a:solidFill>
                <a:latin typeface="Times New Roman" panose="02020603050405020304" pitchFamily="18" charset="0"/>
                <a:cs typeface="Times New Roman" panose="02020603050405020304" pitchFamily="18" charset="0"/>
              </a:rPr>
              <a:t>Stock Market APIs</a:t>
            </a:r>
            <a:r>
              <a:rPr lang="en-US" dirty="0">
                <a:solidFill>
                  <a:schemeClr val="bg1"/>
                </a:solidFill>
                <a:latin typeface="Times New Roman" panose="02020603050405020304" pitchFamily="18" charset="0"/>
                <a:cs typeface="Times New Roman" panose="02020603050405020304" pitchFamily="18" charset="0"/>
              </a:rPr>
              <a:t>: APIs such as Alpha Vantage or Yahoo Finance offer historical and real-time stock price data, which can be used for technical analysis and to correlate sentiment with market performance.</a:t>
            </a:r>
          </a:p>
        </p:txBody>
      </p:sp>
    </p:spTree>
    <p:extLst>
      <p:ext uri="{BB962C8B-B14F-4D97-AF65-F5344CB8AC3E}">
        <p14:creationId xmlns:p14="http://schemas.microsoft.com/office/powerpoint/2010/main" val="32485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01D5FD87-A4D5-40E7-2094-439FB43DA1E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D75CCA5-5CA5-C12E-5FCE-4C43B7F57D1A}"/>
              </a:ext>
            </a:extLst>
          </p:cNvPr>
          <p:cNvSpPr txBox="1"/>
          <p:nvPr/>
        </p:nvSpPr>
        <p:spPr>
          <a:xfrm>
            <a:off x="2423160" y="153925"/>
            <a:ext cx="1851660" cy="400110"/>
          </a:xfrm>
          <a:prstGeom prst="rect">
            <a:avLst/>
          </a:prstGeom>
          <a:noFill/>
        </p:spPr>
        <p:txBody>
          <a:bodyPr wrap="square">
            <a:spAutoFit/>
          </a:bodyPr>
          <a:lstStyle/>
          <a:p>
            <a:pPr algn="ctr"/>
            <a:r>
              <a:rPr lang="en-US" sz="2000" dirty="0">
                <a:solidFill>
                  <a:schemeClr val="tx2">
                    <a:lumMod val="75000"/>
                  </a:schemeClr>
                </a:solidFill>
                <a:latin typeface="Times New Roman" panose="02020603050405020304" pitchFamily="18" charset="0"/>
                <a:cs typeface="Times New Roman" panose="02020603050405020304" pitchFamily="18" charset="0"/>
              </a:rPr>
              <a:t>2- Techniques</a:t>
            </a:r>
          </a:p>
        </p:txBody>
      </p:sp>
      <p:pic>
        <p:nvPicPr>
          <p:cNvPr id="4" name="Picture 3" descr="A diagram of text and symbols&#10;&#10;Description automatically generated">
            <a:extLst>
              <a:ext uri="{FF2B5EF4-FFF2-40B4-BE49-F238E27FC236}">
                <a16:creationId xmlns:a16="http://schemas.microsoft.com/office/drawing/2014/main" id="{EC94FA0F-8510-C9EC-B557-832D2529F0A7}"/>
              </a:ext>
            </a:extLst>
          </p:cNvPr>
          <p:cNvPicPr>
            <a:picLocks noChangeAspect="1"/>
          </p:cNvPicPr>
          <p:nvPr/>
        </p:nvPicPr>
        <p:blipFill>
          <a:blip r:embed="rId3"/>
          <a:stretch>
            <a:fillRect/>
          </a:stretch>
        </p:blipFill>
        <p:spPr>
          <a:xfrm>
            <a:off x="4701541" y="83820"/>
            <a:ext cx="4328159" cy="2673509"/>
          </a:xfrm>
          <a:prstGeom prst="rect">
            <a:avLst/>
          </a:prstGeom>
          <a:ln>
            <a:noFill/>
          </a:ln>
          <a:effectLst>
            <a:softEdge rad="112500"/>
          </a:effectLst>
        </p:spPr>
      </p:pic>
      <p:sp>
        <p:nvSpPr>
          <p:cNvPr id="6" name="TextBox 5">
            <a:extLst>
              <a:ext uri="{FF2B5EF4-FFF2-40B4-BE49-F238E27FC236}">
                <a16:creationId xmlns:a16="http://schemas.microsoft.com/office/drawing/2014/main" id="{CF5E29FE-2D17-D1C6-0EF3-3593DE48F445}"/>
              </a:ext>
            </a:extLst>
          </p:cNvPr>
          <p:cNvSpPr txBox="1"/>
          <p:nvPr/>
        </p:nvSpPr>
        <p:spPr>
          <a:xfrm>
            <a:off x="0" y="778063"/>
            <a:ext cx="4693920" cy="1569660"/>
          </a:xfrm>
          <a:prstGeom prst="rect">
            <a:avLst/>
          </a:prstGeom>
          <a:noFill/>
        </p:spPr>
        <p:txBody>
          <a:bodyPr wrap="square">
            <a:spAutoFit/>
          </a:bodyPr>
          <a:lstStyle/>
          <a:p>
            <a:pPr algn="just" rtl="0"/>
            <a:r>
              <a:rPr lang="en-US" sz="1200" b="1" dirty="0">
                <a:solidFill>
                  <a:schemeClr val="accent1">
                    <a:lumMod val="75000"/>
                  </a:schemeClr>
                </a:solidFill>
                <a:latin typeface="Times New Roman" panose="02020603050405020304" pitchFamily="18" charset="0"/>
                <a:cs typeface="Times New Roman" panose="02020603050405020304" pitchFamily="18" charset="0"/>
              </a:rPr>
              <a:t>Text Preprocessing: </a:t>
            </a:r>
            <a:r>
              <a:rPr lang="en-US" sz="1200" dirty="0">
                <a:solidFill>
                  <a:schemeClr val="bg1"/>
                </a:solidFill>
                <a:latin typeface="Times New Roman" panose="02020603050405020304" pitchFamily="18" charset="0"/>
                <a:cs typeface="Times New Roman" panose="02020603050405020304" pitchFamily="18" charset="0"/>
              </a:rPr>
              <a:t>Text preprocessing is a crucial step in preparing raw text data for analysis. this includes:</a:t>
            </a:r>
          </a:p>
          <a:p>
            <a:pPr algn="just" rtl="0"/>
            <a:r>
              <a:rPr lang="en-US" sz="1200" b="1" dirty="0">
                <a:solidFill>
                  <a:schemeClr val="accent1">
                    <a:lumMod val="75000"/>
                  </a:schemeClr>
                </a:solidFill>
                <a:latin typeface="Times New Roman" panose="02020603050405020304" pitchFamily="18" charset="0"/>
                <a:cs typeface="Times New Roman" panose="02020603050405020304" pitchFamily="18" charset="0"/>
              </a:rPr>
              <a:t>Tokenization</a:t>
            </a:r>
            <a:r>
              <a:rPr lang="en-US" sz="1200" dirty="0">
                <a:solidFill>
                  <a:schemeClr val="bg1"/>
                </a:solidFill>
                <a:latin typeface="Times New Roman" panose="02020603050405020304" pitchFamily="18" charset="0"/>
                <a:cs typeface="Times New Roman" panose="02020603050405020304" pitchFamily="18" charset="0"/>
              </a:rPr>
              <a:t>: Splitting text into individual words or tokens.</a:t>
            </a:r>
          </a:p>
          <a:p>
            <a:pPr algn="just" rtl="0"/>
            <a:r>
              <a:rPr lang="en-US" sz="1200" b="1" dirty="0">
                <a:solidFill>
                  <a:schemeClr val="accent1">
                    <a:lumMod val="75000"/>
                  </a:schemeClr>
                </a:solidFill>
                <a:latin typeface="Times New Roman" panose="02020603050405020304" pitchFamily="18" charset="0"/>
                <a:cs typeface="Times New Roman" panose="02020603050405020304" pitchFamily="18" charset="0"/>
              </a:rPr>
              <a:t>Lowercasing</a:t>
            </a:r>
            <a:r>
              <a:rPr lang="en-US" sz="1200" dirty="0">
                <a:solidFill>
                  <a:schemeClr val="bg1"/>
                </a:solidFill>
                <a:latin typeface="Times New Roman" panose="02020603050405020304" pitchFamily="18" charset="0"/>
                <a:cs typeface="Times New Roman" panose="02020603050405020304" pitchFamily="18" charset="0"/>
              </a:rPr>
              <a:t>: Converting all text to lowercase to ensure uniformity.</a:t>
            </a:r>
          </a:p>
          <a:p>
            <a:pPr algn="just" rtl="0"/>
            <a:r>
              <a:rPr lang="en-US" sz="1200" b="1" dirty="0">
                <a:solidFill>
                  <a:schemeClr val="accent1">
                    <a:lumMod val="75000"/>
                  </a:schemeClr>
                </a:solidFill>
                <a:latin typeface="Times New Roman" panose="02020603050405020304" pitchFamily="18" charset="0"/>
                <a:cs typeface="Times New Roman" panose="02020603050405020304" pitchFamily="18" charset="0"/>
              </a:rPr>
              <a:t>Removing Stop Words</a:t>
            </a:r>
            <a:r>
              <a:rPr lang="en-US" sz="1200" dirty="0">
                <a:solidFill>
                  <a:schemeClr val="bg1"/>
                </a:solidFill>
                <a:latin typeface="Times New Roman" panose="02020603050405020304" pitchFamily="18" charset="0"/>
                <a:cs typeface="Times New Roman" panose="02020603050405020304" pitchFamily="18" charset="0"/>
              </a:rPr>
              <a:t>: Filtering out common words that do not contribute to sentiment (e.g., "the", "is", "and").</a:t>
            </a:r>
          </a:p>
          <a:p>
            <a:pPr algn="just" rtl="0"/>
            <a:r>
              <a:rPr lang="en-US" sz="1200" b="1" dirty="0">
                <a:solidFill>
                  <a:schemeClr val="accent1">
                    <a:lumMod val="75000"/>
                  </a:schemeClr>
                </a:solidFill>
                <a:latin typeface="Times New Roman" panose="02020603050405020304" pitchFamily="18" charset="0"/>
                <a:cs typeface="Times New Roman" panose="02020603050405020304" pitchFamily="18" charset="0"/>
              </a:rPr>
              <a:t>Stemming/Lemmatization</a:t>
            </a:r>
            <a:r>
              <a:rPr lang="en-US" sz="1200" dirty="0">
                <a:solidFill>
                  <a:schemeClr val="bg1"/>
                </a:solidFill>
                <a:latin typeface="Times New Roman" panose="02020603050405020304" pitchFamily="18" charset="0"/>
                <a:cs typeface="Times New Roman" panose="02020603050405020304" pitchFamily="18" charset="0"/>
              </a:rPr>
              <a:t>: Reducing words to their base or root form to standardize variations.</a:t>
            </a:r>
          </a:p>
        </p:txBody>
      </p:sp>
      <p:pic>
        <p:nvPicPr>
          <p:cNvPr id="8" name="Picture 7" descr="A diagram of a balance&#10;&#10;Description automatically generated">
            <a:extLst>
              <a:ext uri="{FF2B5EF4-FFF2-40B4-BE49-F238E27FC236}">
                <a16:creationId xmlns:a16="http://schemas.microsoft.com/office/drawing/2014/main" id="{A32C2303-8ABD-B1B0-D466-B96A7A9C83FA}"/>
              </a:ext>
            </a:extLst>
          </p:cNvPr>
          <p:cNvPicPr>
            <a:picLocks noChangeAspect="1"/>
          </p:cNvPicPr>
          <p:nvPr/>
        </p:nvPicPr>
        <p:blipFill>
          <a:blip r:embed="rId4"/>
          <a:stretch>
            <a:fillRect/>
          </a:stretch>
        </p:blipFill>
        <p:spPr>
          <a:xfrm>
            <a:off x="53340" y="2571751"/>
            <a:ext cx="4518659" cy="2503170"/>
          </a:xfrm>
          <a:prstGeom prst="rect">
            <a:avLst/>
          </a:prstGeom>
          <a:ln>
            <a:noFill/>
          </a:ln>
          <a:effectLst>
            <a:softEdge rad="112500"/>
          </a:effectLst>
        </p:spPr>
      </p:pic>
      <p:sp>
        <p:nvSpPr>
          <p:cNvPr id="10" name="TextBox 9">
            <a:extLst>
              <a:ext uri="{FF2B5EF4-FFF2-40B4-BE49-F238E27FC236}">
                <a16:creationId xmlns:a16="http://schemas.microsoft.com/office/drawing/2014/main" id="{440C40BF-79DD-D25E-CF80-38934AEFB9EC}"/>
              </a:ext>
            </a:extLst>
          </p:cNvPr>
          <p:cNvSpPr txBox="1"/>
          <p:nvPr/>
        </p:nvSpPr>
        <p:spPr>
          <a:xfrm>
            <a:off x="4518660" y="2853840"/>
            <a:ext cx="4572000" cy="1754326"/>
          </a:xfrm>
          <a:prstGeom prst="rect">
            <a:avLst/>
          </a:prstGeom>
          <a:noFill/>
        </p:spPr>
        <p:txBody>
          <a:bodyPr wrap="square">
            <a:spAutoFit/>
          </a:bodyPr>
          <a:lstStyle/>
          <a:p>
            <a:pPr algn="just" rtl="0"/>
            <a:r>
              <a:rPr lang="en-US" sz="1200" b="1" dirty="0">
                <a:solidFill>
                  <a:schemeClr val="accent1">
                    <a:lumMod val="75000"/>
                  </a:schemeClr>
                </a:solidFill>
                <a:latin typeface="Times New Roman" panose="02020603050405020304" pitchFamily="18" charset="0"/>
                <a:cs typeface="Times New Roman" panose="02020603050405020304" pitchFamily="18" charset="0"/>
              </a:rPr>
              <a:t>Feature Extraction: </a:t>
            </a:r>
            <a:r>
              <a:rPr lang="en-US" sz="1200" dirty="0">
                <a:solidFill>
                  <a:schemeClr val="bg1"/>
                </a:solidFill>
                <a:latin typeface="Times New Roman" panose="02020603050405020304" pitchFamily="18" charset="0"/>
                <a:cs typeface="Times New Roman" panose="02020603050405020304" pitchFamily="18" charset="0"/>
              </a:rPr>
              <a:t>Feature extraction involves transforming processed text into a format suitable for modeling. Techniques include:</a:t>
            </a:r>
          </a:p>
          <a:p>
            <a:pPr algn="just" rtl="0"/>
            <a:r>
              <a:rPr lang="en-US" sz="1200" b="1" dirty="0">
                <a:solidFill>
                  <a:schemeClr val="accent1">
                    <a:lumMod val="75000"/>
                  </a:schemeClr>
                </a:solidFill>
                <a:latin typeface="Times New Roman" panose="02020603050405020304" pitchFamily="18" charset="0"/>
                <a:cs typeface="Times New Roman" panose="02020603050405020304" pitchFamily="18" charset="0"/>
              </a:rPr>
              <a:t>Bag of Words (BoW)</a:t>
            </a:r>
            <a:r>
              <a:rPr lang="en-US" sz="1200" dirty="0">
                <a:solidFill>
                  <a:schemeClr val="accent1">
                    <a:lumMod val="75000"/>
                  </a:schemeClr>
                </a:solidFill>
                <a:latin typeface="Times New Roman" panose="02020603050405020304" pitchFamily="18" charset="0"/>
                <a:cs typeface="Times New Roman" panose="02020603050405020304" pitchFamily="18" charset="0"/>
              </a:rPr>
              <a:t>: </a:t>
            </a:r>
            <a:r>
              <a:rPr lang="en-US" sz="1200" dirty="0">
                <a:solidFill>
                  <a:schemeClr val="bg1"/>
                </a:solidFill>
                <a:latin typeface="Times New Roman" panose="02020603050405020304" pitchFamily="18" charset="0"/>
                <a:cs typeface="Times New Roman" panose="02020603050405020304" pitchFamily="18" charset="0"/>
              </a:rPr>
              <a:t>Representing text data as a matrix of word counts.</a:t>
            </a:r>
          </a:p>
          <a:p>
            <a:pPr algn="just" rtl="0"/>
            <a:r>
              <a:rPr lang="en-US" sz="1200" b="1" dirty="0">
                <a:solidFill>
                  <a:schemeClr val="accent1">
                    <a:lumMod val="75000"/>
                  </a:schemeClr>
                </a:solidFill>
                <a:latin typeface="Times New Roman" panose="02020603050405020304" pitchFamily="18" charset="0"/>
                <a:cs typeface="Times New Roman" panose="02020603050405020304" pitchFamily="18" charset="0"/>
              </a:rPr>
              <a:t>Term Frequency-Inverse Document Frequency (TF-IDF)</a:t>
            </a:r>
            <a:r>
              <a:rPr lang="en-US" sz="1200" dirty="0">
                <a:solidFill>
                  <a:schemeClr val="accent1">
                    <a:lumMod val="75000"/>
                  </a:schemeClr>
                </a:solidFill>
                <a:latin typeface="Times New Roman" panose="02020603050405020304" pitchFamily="18" charset="0"/>
                <a:cs typeface="Times New Roman" panose="02020603050405020304" pitchFamily="18" charset="0"/>
              </a:rPr>
              <a:t>: </a:t>
            </a:r>
            <a:r>
              <a:rPr lang="en-US" sz="1200" dirty="0">
                <a:solidFill>
                  <a:schemeClr val="bg1"/>
                </a:solidFill>
                <a:latin typeface="Times New Roman" panose="02020603050405020304" pitchFamily="18" charset="0"/>
                <a:cs typeface="Times New Roman" panose="02020603050405020304" pitchFamily="18" charset="0"/>
              </a:rPr>
              <a:t>Weighing words based on their frequency in a document relative to their frequency across multiple documents.</a:t>
            </a:r>
          </a:p>
          <a:p>
            <a:pPr algn="just" rtl="0"/>
            <a:r>
              <a:rPr lang="en-US" sz="1200" b="1" dirty="0">
                <a:solidFill>
                  <a:schemeClr val="accent1">
                    <a:lumMod val="75000"/>
                  </a:schemeClr>
                </a:solidFill>
                <a:latin typeface="Times New Roman" panose="02020603050405020304" pitchFamily="18" charset="0"/>
                <a:cs typeface="Times New Roman" panose="02020603050405020304" pitchFamily="18" charset="0"/>
              </a:rPr>
              <a:t>Word Embeddings</a:t>
            </a:r>
            <a:r>
              <a:rPr lang="en-US" sz="1200" dirty="0">
                <a:solidFill>
                  <a:schemeClr val="bg1"/>
                </a:solidFill>
                <a:latin typeface="Times New Roman" panose="02020603050405020304" pitchFamily="18" charset="0"/>
                <a:cs typeface="Times New Roman" panose="02020603050405020304" pitchFamily="18" charset="0"/>
              </a:rPr>
              <a:t>: Utilizing pre-trained models like Word2Vec or </a:t>
            </a:r>
            <a:r>
              <a:rPr lang="en-US" sz="1200" dirty="0" err="1">
                <a:solidFill>
                  <a:schemeClr val="bg1"/>
                </a:solidFill>
                <a:latin typeface="Times New Roman" panose="02020603050405020304" pitchFamily="18" charset="0"/>
                <a:cs typeface="Times New Roman" panose="02020603050405020304" pitchFamily="18" charset="0"/>
              </a:rPr>
              <a:t>GloVe</a:t>
            </a:r>
            <a:r>
              <a:rPr lang="en-US" sz="1200" dirty="0">
                <a:solidFill>
                  <a:schemeClr val="bg1"/>
                </a:solidFill>
                <a:latin typeface="Times New Roman" panose="02020603050405020304" pitchFamily="18" charset="0"/>
                <a:cs typeface="Times New Roman" panose="02020603050405020304" pitchFamily="18" charset="0"/>
              </a:rPr>
              <a:t> to capture semantic relationships between words.</a:t>
            </a:r>
          </a:p>
        </p:txBody>
      </p:sp>
    </p:spTree>
    <p:extLst>
      <p:ext uri="{BB962C8B-B14F-4D97-AF65-F5344CB8AC3E}">
        <p14:creationId xmlns:p14="http://schemas.microsoft.com/office/powerpoint/2010/main" val="2072062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EB8A42F0-4C90-D42A-766D-DD45B742849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1C95693-5563-70C5-0101-69674EBFC5F4}"/>
              </a:ext>
            </a:extLst>
          </p:cNvPr>
          <p:cNvSpPr txBox="1"/>
          <p:nvPr/>
        </p:nvSpPr>
        <p:spPr>
          <a:xfrm>
            <a:off x="1371600" y="169962"/>
            <a:ext cx="1539240" cy="400110"/>
          </a:xfrm>
          <a:prstGeom prst="rect">
            <a:avLst/>
          </a:prstGeom>
          <a:noFill/>
        </p:spPr>
        <p:txBody>
          <a:bodyPr wrap="square">
            <a:spAutoFit/>
          </a:bodyPr>
          <a:lstStyle/>
          <a:p>
            <a:pPr algn="ctr"/>
            <a:r>
              <a:rPr lang="en-US" sz="2000" dirty="0">
                <a:solidFill>
                  <a:schemeClr val="tx2">
                    <a:lumMod val="75000"/>
                  </a:schemeClr>
                </a:solidFill>
                <a:latin typeface="Times New Roman" panose="02020603050405020304" pitchFamily="18" charset="0"/>
                <a:cs typeface="Times New Roman" panose="02020603050405020304" pitchFamily="18" charset="0"/>
              </a:rPr>
              <a:t>3- Modeling</a:t>
            </a:r>
          </a:p>
        </p:txBody>
      </p:sp>
      <p:sp>
        <p:nvSpPr>
          <p:cNvPr id="5" name="TextBox 4">
            <a:extLst>
              <a:ext uri="{FF2B5EF4-FFF2-40B4-BE49-F238E27FC236}">
                <a16:creationId xmlns:a16="http://schemas.microsoft.com/office/drawing/2014/main" id="{E32B9962-EC0B-1229-AA6B-66BCF240A856}"/>
              </a:ext>
            </a:extLst>
          </p:cNvPr>
          <p:cNvSpPr txBox="1"/>
          <p:nvPr/>
        </p:nvSpPr>
        <p:spPr>
          <a:xfrm>
            <a:off x="0" y="922258"/>
            <a:ext cx="4396740" cy="700000"/>
          </a:xfrm>
          <a:prstGeom prst="rect">
            <a:avLst/>
          </a:prstGeom>
          <a:noFill/>
        </p:spPr>
        <p:txBody>
          <a:bodyPr wrap="square">
            <a:spAutoFit/>
          </a:bodyPr>
          <a:lstStyle/>
          <a:p>
            <a:pPr algn="just" rtl="0">
              <a:lnSpc>
                <a:spcPct val="150000"/>
              </a:lnSpc>
            </a:pPr>
            <a:r>
              <a:rPr lang="en-US" dirty="0">
                <a:solidFill>
                  <a:schemeClr val="bg1"/>
                </a:solidFill>
                <a:latin typeface="Times New Roman" panose="02020603050405020304" pitchFamily="18" charset="0"/>
                <a:cs typeface="Times New Roman" panose="02020603050405020304" pitchFamily="18" charset="0"/>
              </a:rPr>
              <a:t>The final modeling phase involves integrating the outputs of sentiment analysis with technical analysis tools.</a:t>
            </a:r>
          </a:p>
        </p:txBody>
      </p:sp>
      <p:pic>
        <p:nvPicPr>
          <p:cNvPr id="7" name="Picture 6" descr="A diagram of a diagram&#10;&#10;Description automatically generated">
            <a:extLst>
              <a:ext uri="{FF2B5EF4-FFF2-40B4-BE49-F238E27FC236}">
                <a16:creationId xmlns:a16="http://schemas.microsoft.com/office/drawing/2014/main" id="{1C2D4995-AA2A-F1AF-6B1B-3DA25F40429B}"/>
              </a:ext>
            </a:extLst>
          </p:cNvPr>
          <p:cNvPicPr>
            <a:picLocks noChangeAspect="1"/>
          </p:cNvPicPr>
          <p:nvPr/>
        </p:nvPicPr>
        <p:blipFill>
          <a:blip r:embed="rId3"/>
          <a:stretch>
            <a:fillRect/>
          </a:stretch>
        </p:blipFill>
        <p:spPr>
          <a:xfrm>
            <a:off x="114301" y="2565308"/>
            <a:ext cx="4396740" cy="2408230"/>
          </a:xfrm>
          <a:prstGeom prst="rect">
            <a:avLst/>
          </a:prstGeom>
          <a:ln>
            <a:noFill/>
          </a:ln>
          <a:effectLst>
            <a:softEdge rad="112500"/>
          </a:effectLst>
        </p:spPr>
      </p:pic>
      <p:pic>
        <p:nvPicPr>
          <p:cNvPr id="9" name="Picture 8" descr="A diagram of a process&#10;&#10;Description automatically generated">
            <a:extLst>
              <a:ext uri="{FF2B5EF4-FFF2-40B4-BE49-F238E27FC236}">
                <a16:creationId xmlns:a16="http://schemas.microsoft.com/office/drawing/2014/main" id="{EC1334EE-747F-77B1-134C-2F4DE799E775}"/>
              </a:ext>
            </a:extLst>
          </p:cNvPr>
          <p:cNvPicPr>
            <a:picLocks noChangeAspect="1"/>
          </p:cNvPicPr>
          <p:nvPr/>
        </p:nvPicPr>
        <p:blipFill>
          <a:blip r:embed="rId4"/>
          <a:stretch>
            <a:fillRect/>
          </a:stretch>
        </p:blipFill>
        <p:spPr>
          <a:xfrm>
            <a:off x="4475103" y="0"/>
            <a:ext cx="4690223" cy="2408229"/>
          </a:xfrm>
          <a:prstGeom prst="rect">
            <a:avLst/>
          </a:prstGeom>
          <a:ln>
            <a:noFill/>
          </a:ln>
          <a:effectLst>
            <a:softEdge rad="112500"/>
          </a:effectLst>
        </p:spPr>
      </p:pic>
      <p:sp>
        <p:nvSpPr>
          <p:cNvPr id="11" name="TextBox 10">
            <a:extLst>
              <a:ext uri="{FF2B5EF4-FFF2-40B4-BE49-F238E27FC236}">
                <a16:creationId xmlns:a16="http://schemas.microsoft.com/office/drawing/2014/main" id="{6149FBE8-E213-0B58-3EB9-58F51C62B60D}"/>
              </a:ext>
            </a:extLst>
          </p:cNvPr>
          <p:cNvSpPr txBox="1"/>
          <p:nvPr/>
        </p:nvSpPr>
        <p:spPr>
          <a:xfrm>
            <a:off x="4632961" y="2565308"/>
            <a:ext cx="4244339" cy="2315827"/>
          </a:xfrm>
          <a:prstGeom prst="rect">
            <a:avLst/>
          </a:prstGeom>
          <a:noFill/>
        </p:spPr>
        <p:txBody>
          <a:bodyPr wrap="square">
            <a:spAutoFit/>
          </a:bodyPr>
          <a:lstStyle/>
          <a:p>
            <a:pPr algn="just" rtl="0">
              <a:lnSpc>
                <a:spcPct val="150000"/>
              </a:lnSpc>
            </a:pPr>
            <a:r>
              <a:rPr lang="en-US" b="1" dirty="0">
                <a:solidFill>
                  <a:schemeClr val="bg1">
                    <a:lumMod val="75000"/>
                  </a:schemeClr>
                </a:solidFill>
                <a:latin typeface="Times New Roman" panose="02020603050405020304" pitchFamily="18" charset="0"/>
                <a:cs typeface="Times New Roman" panose="02020603050405020304" pitchFamily="18" charset="0"/>
              </a:rPr>
              <a:t>FinBERT</a:t>
            </a:r>
            <a:r>
              <a:rPr lang="en-US" dirty="0">
                <a:solidFill>
                  <a:schemeClr val="bg1">
                    <a:lumMod val="75000"/>
                  </a:schemeClr>
                </a:solidFill>
                <a:latin typeface="Times New Roman" panose="02020603050405020304" pitchFamily="18" charset="0"/>
                <a:cs typeface="Times New Roman" panose="02020603050405020304" pitchFamily="18" charset="0"/>
              </a:rPr>
              <a:t>: A specialized BERT model fine-tuned for financial sentiment analysis, which can effectively capture the nuances of financial language.</a:t>
            </a:r>
          </a:p>
          <a:p>
            <a:pPr algn="just" rtl="0">
              <a:lnSpc>
                <a:spcPct val="150000"/>
              </a:lnSpc>
            </a:pPr>
            <a:r>
              <a:rPr lang="en-US" b="1" dirty="0">
                <a:solidFill>
                  <a:schemeClr val="bg1">
                    <a:lumMod val="75000"/>
                  </a:schemeClr>
                </a:solidFill>
                <a:latin typeface="Times New Roman" panose="02020603050405020304" pitchFamily="18" charset="0"/>
                <a:cs typeface="Times New Roman" panose="02020603050405020304" pitchFamily="18" charset="0"/>
              </a:rPr>
              <a:t>Technical Analysis Tools</a:t>
            </a:r>
            <a:r>
              <a:rPr lang="en-US" dirty="0">
                <a:solidFill>
                  <a:schemeClr val="bg1">
                    <a:lumMod val="75000"/>
                  </a:schemeClr>
                </a:solidFill>
                <a:latin typeface="Times New Roman" panose="02020603050405020304" pitchFamily="18" charset="0"/>
                <a:cs typeface="Times New Roman" panose="02020603050405020304" pitchFamily="18" charset="0"/>
              </a:rPr>
              <a:t>: Indicators such as Moving Averages, Relative Strength Index (RSI), and Bollinger Bands can be employed to analyze price trends and market momentum.</a:t>
            </a:r>
          </a:p>
        </p:txBody>
      </p:sp>
    </p:spTree>
    <p:extLst>
      <p:ext uri="{BB962C8B-B14F-4D97-AF65-F5344CB8AC3E}">
        <p14:creationId xmlns:p14="http://schemas.microsoft.com/office/powerpoint/2010/main" val="414651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1C4D66F9-71FC-9634-FE30-B05EF633AAF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2BA7293-4841-BCEC-127C-9B68DE690644}"/>
              </a:ext>
            </a:extLst>
          </p:cNvPr>
          <p:cNvSpPr txBox="1"/>
          <p:nvPr/>
        </p:nvSpPr>
        <p:spPr>
          <a:xfrm>
            <a:off x="5257800" y="1995457"/>
            <a:ext cx="3886200" cy="2031325"/>
          </a:xfrm>
          <a:prstGeom prst="rect">
            <a:avLst/>
          </a:prstGeom>
          <a:noFill/>
        </p:spPr>
        <p:txBody>
          <a:bodyPr wrap="square">
            <a:spAutoFit/>
          </a:bodyPr>
          <a:lstStyle/>
          <a:p>
            <a:pPr algn="just" rtl="0"/>
            <a:r>
              <a:rPr lang="en-US" dirty="0">
                <a:solidFill>
                  <a:schemeClr val="bg1"/>
                </a:solidFill>
                <a:latin typeface="Times New Roman" panose="02020603050405020304" pitchFamily="18" charset="0"/>
                <a:cs typeface="Times New Roman" panose="02020603050405020304" pitchFamily="18" charset="0"/>
              </a:rPr>
              <a:t>An essential aspect of this pipeline is the integration of sentiment scoring with stock price indicators. By correlating sentiment scores with historical stock price data, analysts can identify patterns and trends that may indicate potential price movements. This integration allows for a more comprehensive analysis, enabling investors to make informed decisions based on both quantitative and qualitative data.</a:t>
            </a:r>
          </a:p>
        </p:txBody>
      </p:sp>
      <p:sp>
        <p:nvSpPr>
          <p:cNvPr id="4" name="TextBox 3">
            <a:extLst>
              <a:ext uri="{FF2B5EF4-FFF2-40B4-BE49-F238E27FC236}">
                <a16:creationId xmlns:a16="http://schemas.microsoft.com/office/drawing/2014/main" id="{68DA3A28-8EFA-D329-625F-56F935A15DFD}"/>
              </a:ext>
            </a:extLst>
          </p:cNvPr>
          <p:cNvSpPr txBox="1"/>
          <p:nvPr/>
        </p:nvSpPr>
        <p:spPr>
          <a:xfrm>
            <a:off x="4602480" y="1296382"/>
            <a:ext cx="5196840" cy="584775"/>
          </a:xfrm>
          <a:prstGeom prst="rect">
            <a:avLst/>
          </a:prstGeom>
          <a:noFill/>
        </p:spPr>
        <p:txBody>
          <a:bodyPr wrap="square">
            <a:spAutoFit/>
          </a:bodyPr>
          <a:lstStyle/>
          <a:p>
            <a:pPr algn="ctr"/>
            <a:r>
              <a:rPr lang="en-US" sz="3200" dirty="0">
                <a:solidFill>
                  <a:srgbClr val="FFFF00"/>
                </a:solidFill>
                <a:latin typeface="Times New Roman" panose="02020603050405020304" pitchFamily="18" charset="0"/>
                <a:cs typeface="Times New Roman" panose="02020603050405020304" pitchFamily="18" charset="0"/>
              </a:rPr>
              <a:t>Step 5 :Implementation</a:t>
            </a:r>
            <a:endParaRPr lang="en-US" sz="2000" dirty="0">
              <a:solidFill>
                <a:srgbClr val="FFFF00"/>
              </a:solidFill>
              <a:latin typeface="Times New Roman" panose="02020603050405020304" pitchFamily="18" charset="0"/>
              <a:cs typeface="Times New Roman" panose="02020603050405020304" pitchFamily="18" charset="0"/>
            </a:endParaRPr>
          </a:p>
        </p:txBody>
      </p:sp>
      <p:pic>
        <p:nvPicPr>
          <p:cNvPr id="6" name="Picture 5" descr="A diagram of a road with colorful pointers&#10;&#10;Description automatically generated">
            <a:extLst>
              <a:ext uri="{FF2B5EF4-FFF2-40B4-BE49-F238E27FC236}">
                <a16:creationId xmlns:a16="http://schemas.microsoft.com/office/drawing/2014/main" id="{8F183AE1-0936-3FEE-C08C-66EDB5B83D07}"/>
              </a:ext>
            </a:extLst>
          </p:cNvPr>
          <p:cNvPicPr>
            <a:picLocks noChangeAspect="1"/>
          </p:cNvPicPr>
          <p:nvPr/>
        </p:nvPicPr>
        <p:blipFill>
          <a:blip r:embed="rId3"/>
          <a:stretch>
            <a:fillRect/>
          </a:stretch>
        </p:blipFill>
        <p:spPr>
          <a:xfrm>
            <a:off x="0" y="0"/>
            <a:ext cx="5257800" cy="5143500"/>
          </a:xfrm>
          <a:prstGeom prst="rect">
            <a:avLst/>
          </a:prstGeom>
          <a:ln>
            <a:noFill/>
          </a:ln>
          <a:effectLst>
            <a:softEdge rad="112500"/>
          </a:effectLst>
        </p:spPr>
      </p:pic>
    </p:spTree>
    <p:extLst>
      <p:ext uri="{BB962C8B-B14F-4D97-AF65-F5344CB8AC3E}">
        <p14:creationId xmlns:p14="http://schemas.microsoft.com/office/powerpoint/2010/main" val="2973465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531285" y="153827"/>
            <a:ext cx="5735700" cy="5059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CONTENTS OF THIS TEMPLATE</a:t>
            </a:r>
          </a:p>
        </p:txBody>
      </p:sp>
      <p:sp>
        <p:nvSpPr>
          <p:cNvPr id="171" name="Google Shape;171;p39"/>
          <p:cNvSpPr txBox="1">
            <a:spLocks noGrp="1"/>
          </p:cNvSpPr>
          <p:nvPr>
            <p:ph type="body" idx="1"/>
          </p:nvPr>
        </p:nvSpPr>
        <p:spPr>
          <a:xfrm>
            <a:off x="826986" y="656756"/>
            <a:ext cx="5328485" cy="668776"/>
          </a:xfrm>
          <a:prstGeom prst="rect">
            <a:avLst/>
          </a:prstGeom>
        </p:spPr>
        <p:txBody>
          <a:bodyPr spcFirstLastPara="1" wrap="square" lIns="91425" tIns="91425" rIns="91425" bIns="91425" anchor="t" anchorCtr="0">
            <a:noAutofit/>
          </a:bodyPr>
          <a:lstStyle/>
          <a:p>
            <a:pPr marL="155575" lvl="0" indent="0" algn="l" rtl="0">
              <a:spcBef>
                <a:spcPts val="0"/>
              </a:spcBef>
              <a:spcAft>
                <a:spcPts val="0"/>
              </a:spcAft>
              <a:buClr>
                <a:schemeClr val="accent1"/>
              </a:buClr>
              <a:buSzPts val="1150"/>
              <a:buNone/>
            </a:pPr>
            <a:r>
              <a:rPr lang="en-US" sz="1000" b="1" dirty="0">
                <a:latin typeface="Times New Roman" panose="02020603050405020304" pitchFamily="18" charset="0"/>
                <a:cs typeface="Times New Roman" panose="02020603050405020304" pitchFamily="18" charset="0"/>
              </a:rPr>
              <a:t>1 - Introduction:</a:t>
            </a:r>
          </a:p>
          <a:p>
            <a:pPr marL="155575" lvl="0" indent="0" algn="l" rtl="0">
              <a:spcBef>
                <a:spcPts val="0"/>
              </a:spcBef>
              <a:spcAft>
                <a:spcPts val="0"/>
              </a:spcAft>
              <a:buClr>
                <a:schemeClr val="accent1"/>
              </a:buClr>
              <a:buSzPts val="1150"/>
              <a:buNone/>
            </a:pPr>
            <a:r>
              <a:rPr lang="en-US" sz="1000" dirty="0">
                <a:latin typeface="Times New Roman" panose="02020603050405020304" pitchFamily="18" charset="0"/>
                <a:cs typeface="Times New Roman" panose="02020603050405020304" pitchFamily="18" charset="0"/>
              </a:rPr>
              <a:t>    - Brief on the influence of sentiment in the stock market.</a:t>
            </a:r>
          </a:p>
          <a:p>
            <a:pPr marL="155575" lvl="0" indent="0" algn="l" rtl="0">
              <a:spcBef>
                <a:spcPts val="0"/>
              </a:spcBef>
              <a:spcAft>
                <a:spcPts val="0"/>
              </a:spcAft>
              <a:buClr>
                <a:schemeClr val="accent1"/>
              </a:buClr>
              <a:buSzPts val="1150"/>
              <a:buNone/>
            </a:pPr>
            <a:r>
              <a:rPr lang="en-US" sz="1000" dirty="0">
                <a:latin typeface="Times New Roman" panose="02020603050405020304" pitchFamily="18" charset="0"/>
                <a:cs typeface="Times New Roman" panose="02020603050405020304" pitchFamily="18" charset="0"/>
              </a:rPr>
              <a:t>    - Objectives: Combine sentiment analysis with technical indicators (Moving Average &amp; RSI).</a:t>
            </a:r>
          </a:p>
          <a:p>
            <a:pPr marL="155575" lvl="0" indent="0" algn="l" rtl="0">
              <a:spcBef>
                <a:spcPts val="0"/>
              </a:spcBef>
              <a:spcAft>
                <a:spcPts val="0"/>
              </a:spcAft>
              <a:buClr>
                <a:schemeClr val="accent1"/>
              </a:buClr>
              <a:buSzPts val="1150"/>
              <a:buNone/>
            </a:pPr>
            <a:r>
              <a:rPr lang="en-US" sz="1000" dirty="0">
                <a:latin typeface="Times New Roman" panose="02020603050405020304" pitchFamily="18" charset="0"/>
                <a:cs typeface="Times New Roman" panose="02020603050405020304" pitchFamily="18" charset="0"/>
              </a:rPr>
              <a:t>    - Key benefits: Enhanced decision-making reduced emotional bias.</a:t>
            </a:r>
          </a:p>
          <a:p>
            <a:pPr marL="0" lvl="0" indent="0" algn="l" rtl="0">
              <a:spcBef>
                <a:spcPts val="0"/>
              </a:spcBef>
              <a:spcAft>
                <a:spcPts val="1600"/>
              </a:spcAft>
              <a:buNone/>
            </a:pPr>
            <a:endParaRPr lang="en-US" sz="900" dirty="0">
              <a:latin typeface="Times New Roman" panose="02020603050405020304" pitchFamily="18" charset="0"/>
              <a:cs typeface="Times New Roman" panose="02020603050405020304" pitchFamily="18" charset="0"/>
            </a:endParaRPr>
          </a:p>
        </p:txBody>
      </p:sp>
      <p:cxnSp>
        <p:nvCxnSpPr>
          <p:cNvPr id="172" name="Google Shape;172;p39"/>
          <p:cNvCxnSpPr/>
          <p:nvPr/>
        </p:nvCxnSpPr>
        <p:spPr>
          <a:xfrm>
            <a:off x="1078239" y="15382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Google Shape;171;p39">
            <a:extLst>
              <a:ext uri="{FF2B5EF4-FFF2-40B4-BE49-F238E27FC236}">
                <a16:creationId xmlns:a16="http://schemas.microsoft.com/office/drawing/2014/main" id="{4651F848-802B-E7BF-6D95-D6900C269DDE}"/>
              </a:ext>
            </a:extLst>
          </p:cNvPr>
          <p:cNvSpPr txBox="1">
            <a:spLocks/>
          </p:cNvSpPr>
          <p:nvPr/>
        </p:nvSpPr>
        <p:spPr>
          <a:xfrm>
            <a:off x="826977" y="1320252"/>
            <a:ext cx="5328485" cy="5894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Clr>
                <a:schemeClr val="accent1"/>
              </a:buClr>
              <a:buFont typeface="Montserrat"/>
              <a:buNone/>
            </a:pPr>
            <a:r>
              <a:rPr lang="en-US" sz="1000" b="1" dirty="0">
                <a:latin typeface="Times New Roman" panose="02020603050405020304" pitchFamily="18" charset="0"/>
                <a:cs typeface="Times New Roman" panose="02020603050405020304" pitchFamily="18" charset="0"/>
              </a:rPr>
              <a:t>2 - Problem Statement:</a:t>
            </a:r>
          </a:p>
          <a:p>
            <a:pPr marL="155575" indent="0">
              <a:buClr>
                <a:schemeClr val="accent1"/>
              </a:buClr>
              <a:buFont typeface="Montserrat"/>
              <a:buNone/>
            </a:pPr>
            <a:r>
              <a:rPr lang="en-US" sz="1000" dirty="0">
                <a:latin typeface="Times New Roman" panose="02020603050405020304" pitchFamily="18" charset="0"/>
                <a:cs typeface="Times New Roman" panose="02020603050405020304" pitchFamily="18" charset="0"/>
              </a:rPr>
              <a:t>    -  Manual Analysis of vast data is impractical.</a:t>
            </a:r>
          </a:p>
          <a:p>
            <a:pPr marL="155575" indent="0">
              <a:buClr>
                <a:schemeClr val="accent1"/>
              </a:buClr>
              <a:buFont typeface="Montserrat"/>
              <a:buNone/>
            </a:pPr>
            <a:r>
              <a:rPr lang="en-US" sz="1000" dirty="0">
                <a:latin typeface="Times New Roman" panose="02020603050405020304" pitchFamily="18" charset="0"/>
                <a:cs typeface="Times New Roman" panose="02020603050405020304" pitchFamily="18" charset="0"/>
              </a:rPr>
              <a:t>    - Gap in risk assessment due to lack of sentiment incorporation in traditional metrics.</a:t>
            </a:r>
          </a:p>
        </p:txBody>
      </p:sp>
      <p:sp>
        <p:nvSpPr>
          <p:cNvPr id="5" name="Google Shape;171;p39">
            <a:extLst>
              <a:ext uri="{FF2B5EF4-FFF2-40B4-BE49-F238E27FC236}">
                <a16:creationId xmlns:a16="http://schemas.microsoft.com/office/drawing/2014/main" id="{CB45BA83-EA5D-5022-25B5-F571C98969F8}"/>
              </a:ext>
            </a:extLst>
          </p:cNvPr>
          <p:cNvSpPr txBox="1">
            <a:spLocks/>
          </p:cNvSpPr>
          <p:nvPr/>
        </p:nvSpPr>
        <p:spPr>
          <a:xfrm>
            <a:off x="826973" y="2478607"/>
            <a:ext cx="5328485" cy="5657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Clr>
                <a:schemeClr val="accent1"/>
              </a:buClr>
              <a:buFont typeface="Montserrat"/>
              <a:buNone/>
            </a:pPr>
            <a:r>
              <a:rPr lang="en-US" sz="1000" b="1" dirty="0">
                <a:latin typeface="Times New Roman" panose="02020603050405020304" pitchFamily="18" charset="0"/>
                <a:cs typeface="Times New Roman" panose="02020603050405020304" pitchFamily="18" charset="0"/>
              </a:rPr>
              <a:t>4 - Methodology:</a:t>
            </a:r>
          </a:p>
          <a:p>
            <a:pPr marL="155575" indent="0">
              <a:buClr>
                <a:schemeClr val="accent1"/>
              </a:buClr>
              <a:buFont typeface="Montserrat"/>
              <a:buNone/>
            </a:pPr>
            <a:r>
              <a:rPr lang="en-US" sz="1000" dirty="0">
                <a:latin typeface="Times New Roman" panose="02020603050405020304" pitchFamily="18" charset="0"/>
                <a:cs typeface="Times New Roman" panose="02020603050405020304" pitchFamily="18" charset="0"/>
              </a:rPr>
              <a:t>    - </a:t>
            </a:r>
            <a:r>
              <a:rPr lang="en-US" sz="1000" b="1" dirty="0">
                <a:latin typeface="Times New Roman" panose="02020603050405020304" pitchFamily="18" charset="0"/>
                <a:cs typeface="Times New Roman" panose="02020603050405020304" pitchFamily="18" charset="0"/>
              </a:rPr>
              <a:t>Data Sources</a:t>
            </a:r>
            <a:r>
              <a:rPr lang="en-US" sz="1000" dirty="0">
                <a:latin typeface="Times New Roman" panose="02020603050405020304" pitchFamily="18" charset="0"/>
                <a:cs typeface="Times New Roman" panose="02020603050405020304" pitchFamily="18" charset="0"/>
              </a:rPr>
              <a:t>: Financial news, social media, stock market APIs.</a:t>
            </a:r>
          </a:p>
          <a:p>
            <a:pPr marL="155575" indent="0">
              <a:buClr>
                <a:schemeClr val="accent1"/>
              </a:buClr>
              <a:buFont typeface="Montserrat"/>
              <a:buNone/>
            </a:pPr>
            <a:r>
              <a:rPr lang="en-US" sz="1000" dirty="0">
                <a:latin typeface="Times New Roman" panose="02020603050405020304" pitchFamily="18" charset="0"/>
                <a:cs typeface="Times New Roman" panose="02020603050405020304" pitchFamily="18" charset="0"/>
              </a:rPr>
              <a:t>    - </a:t>
            </a:r>
            <a:r>
              <a:rPr lang="en-US" sz="1000" b="1" dirty="0">
                <a:latin typeface="Times New Roman" panose="02020603050405020304" pitchFamily="18" charset="0"/>
                <a:cs typeface="Times New Roman" panose="02020603050405020304" pitchFamily="18" charset="0"/>
              </a:rPr>
              <a:t>Techniques</a:t>
            </a:r>
            <a:r>
              <a:rPr lang="en-US" sz="1000" dirty="0">
                <a:latin typeface="Times New Roman" panose="02020603050405020304" pitchFamily="18" charset="0"/>
                <a:cs typeface="Times New Roman" panose="02020603050405020304" pitchFamily="18" charset="0"/>
              </a:rPr>
              <a:t>: Text preprocessing, feature extraction, sentiment classification.</a:t>
            </a:r>
          </a:p>
          <a:p>
            <a:pPr marL="155575" indent="0">
              <a:buClr>
                <a:schemeClr val="accent1"/>
              </a:buClr>
              <a:buFont typeface="Montserrat"/>
              <a:buNone/>
            </a:pPr>
            <a:r>
              <a:rPr lang="en-US" sz="1000" dirty="0">
                <a:latin typeface="Times New Roman" panose="02020603050405020304" pitchFamily="18" charset="0"/>
                <a:cs typeface="Times New Roman" panose="02020603050405020304" pitchFamily="18" charset="0"/>
              </a:rPr>
              <a:t>    - </a:t>
            </a:r>
            <a:r>
              <a:rPr lang="en-US" sz="1000" b="1" dirty="0">
                <a:latin typeface="Times New Roman" panose="02020603050405020304" pitchFamily="18" charset="0"/>
                <a:cs typeface="Times New Roman" panose="02020603050405020304" pitchFamily="18" charset="0"/>
              </a:rPr>
              <a:t>Modeling</a:t>
            </a:r>
            <a:r>
              <a:rPr lang="en-US" sz="1000" dirty="0">
                <a:latin typeface="Times New Roman" panose="02020603050405020304" pitchFamily="18" charset="0"/>
                <a:cs typeface="Times New Roman" panose="02020603050405020304" pitchFamily="18" charset="0"/>
              </a:rPr>
              <a:t>: Combining NLP methods (FinBERT) with technical analysis tools.</a:t>
            </a:r>
          </a:p>
          <a:p>
            <a:pPr marL="0" indent="0">
              <a:spcAft>
                <a:spcPts val="1600"/>
              </a:spcAft>
              <a:buFont typeface="Montserrat"/>
              <a:buNone/>
            </a:pPr>
            <a:endParaRPr lang="en-US" sz="1000" dirty="0">
              <a:latin typeface="Times New Roman" panose="02020603050405020304" pitchFamily="18" charset="0"/>
              <a:cs typeface="Times New Roman" panose="02020603050405020304" pitchFamily="18" charset="0"/>
            </a:endParaRPr>
          </a:p>
        </p:txBody>
      </p:sp>
      <p:sp>
        <p:nvSpPr>
          <p:cNvPr id="6" name="Google Shape;171;p39">
            <a:extLst>
              <a:ext uri="{FF2B5EF4-FFF2-40B4-BE49-F238E27FC236}">
                <a16:creationId xmlns:a16="http://schemas.microsoft.com/office/drawing/2014/main" id="{8B0F5851-EC4B-A2FE-6F42-2353F2B141A9}"/>
              </a:ext>
            </a:extLst>
          </p:cNvPr>
          <p:cNvSpPr txBox="1">
            <a:spLocks/>
          </p:cNvSpPr>
          <p:nvPr/>
        </p:nvSpPr>
        <p:spPr>
          <a:xfrm>
            <a:off x="826976" y="1908596"/>
            <a:ext cx="7006620" cy="5700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Clr>
                <a:schemeClr val="accent1"/>
              </a:buClr>
              <a:buFont typeface="Montserrat"/>
              <a:buNone/>
            </a:pPr>
            <a:r>
              <a:rPr lang="en-US" sz="1000" b="1" dirty="0">
                <a:latin typeface="Times New Roman" panose="02020603050405020304" pitchFamily="18" charset="0"/>
                <a:cs typeface="Times New Roman" panose="02020603050405020304" pitchFamily="18" charset="0"/>
              </a:rPr>
              <a:t>3 - Amis and Objectives:</a:t>
            </a:r>
          </a:p>
          <a:p>
            <a:pPr marL="155575" indent="0">
              <a:buClr>
                <a:schemeClr val="accent1"/>
              </a:buClr>
              <a:buFont typeface="Montserrat"/>
              <a:buNone/>
            </a:pPr>
            <a:r>
              <a:rPr lang="en-US" sz="1000" dirty="0">
                <a:latin typeface="Times New Roman" panose="02020603050405020304" pitchFamily="18" charset="0"/>
                <a:cs typeface="Times New Roman" panose="02020603050405020304" pitchFamily="18" charset="0"/>
              </a:rPr>
              <a:t>    - Aim: Develop a sentiment-based risk management tool.</a:t>
            </a:r>
          </a:p>
          <a:p>
            <a:pPr marL="155575" indent="0">
              <a:buClr>
                <a:schemeClr val="accent1"/>
              </a:buClr>
              <a:buFont typeface="Montserrat"/>
              <a:buNone/>
            </a:pPr>
            <a:r>
              <a:rPr lang="en-US" sz="1000" dirty="0">
                <a:latin typeface="Times New Roman" panose="02020603050405020304" pitchFamily="18" charset="0"/>
                <a:cs typeface="Times New Roman" panose="02020603050405020304" pitchFamily="18" charset="0"/>
              </a:rPr>
              <a:t>    - Objectives: Sentiment model development, integration with MA/RSI, real time dashboard, and model performance evaluation.</a:t>
            </a:r>
          </a:p>
        </p:txBody>
      </p:sp>
      <p:sp>
        <p:nvSpPr>
          <p:cNvPr id="7" name="Google Shape;171;p39">
            <a:extLst>
              <a:ext uri="{FF2B5EF4-FFF2-40B4-BE49-F238E27FC236}">
                <a16:creationId xmlns:a16="http://schemas.microsoft.com/office/drawing/2014/main" id="{FC6DA154-6C44-E27C-D211-7A0D51A47AD7}"/>
              </a:ext>
            </a:extLst>
          </p:cNvPr>
          <p:cNvSpPr txBox="1">
            <a:spLocks/>
          </p:cNvSpPr>
          <p:nvPr/>
        </p:nvSpPr>
        <p:spPr>
          <a:xfrm>
            <a:off x="826972" y="3137667"/>
            <a:ext cx="5328485" cy="4352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Clr>
                <a:schemeClr val="accent1"/>
              </a:buClr>
              <a:buFont typeface="Montserrat"/>
              <a:buNone/>
            </a:pPr>
            <a:r>
              <a:rPr lang="en-US" sz="1000" b="1" dirty="0">
                <a:latin typeface="Times New Roman" panose="02020603050405020304" pitchFamily="18" charset="0"/>
                <a:cs typeface="Times New Roman" panose="02020603050405020304" pitchFamily="18" charset="0"/>
              </a:rPr>
              <a:t>5 - Implementation:</a:t>
            </a:r>
          </a:p>
          <a:p>
            <a:pPr marL="155575" indent="0">
              <a:buClr>
                <a:schemeClr val="accent1"/>
              </a:buClr>
              <a:buFont typeface="Montserrat"/>
              <a:buNone/>
            </a:pPr>
            <a:r>
              <a:rPr lang="en-US" sz="1000" dirty="0">
                <a:latin typeface="Times New Roman" panose="02020603050405020304" pitchFamily="18" charset="0"/>
                <a:cs typeface="Times New Roman" panose="02020603050405020304" pitchFamily="18" charset="0"/>
              </a:rPr>
              <a:t>    - </a:t>
            </a:r>
            <a:r>
              <a:rPr lang="en-US" sz="1000" b="1" dirty="0">
                <a:latin typeface="Times New Roman" panose="02020603050405020304" pitchFamily="18" charset="0"/>
                <a:cs typeface="Times New Roman" panose="02020603050405020304" pitchFamily="18" charset="0"/>
              </a:rPr>
              <a:t>Pipeline stages</a:t>
            </a:r>
            <a:r>
              <a:rPr lang="en-US" sz="1000" dirty="0">
                <a:latin typeface="Times New Roman" panose="02020603050405020304" pitchFamily="18" charset="0"/>
                <a:cs typeface="Times New Roman" panose="02020603050405020304" pitchFamily="18" charset="0"/>
              </a:rPr>
              <a:t>: Data collection, cleaning, preprocessing, feature engineering, and training.</a:t>
            </a:r>
          </a:p>
          <a:p>
            <a:pPr marL="155575" indent="0">
              <a:buClr>
                <a:schemeClr val="accent1"/>
              </a:buClr>
              <a:buFont typeface="Montserrat"/>
              <a:buNone/>
            </a:pPr>
            <a:r>
              <a:rPr lang="en-US" sz="1000" dirty="0">
                <a:latin typeface="Times New Roman" panose="02020603050405020304" pitchFamily="18" charset="0"/>
                <a:cs typeface="Times New Roman" panose="02020603050405020304" pitchFamily="18" charset="0"/>
              </a:rPr>
              <a:t>    - Sentiment scoring and integration with stock price indicators.</a:t>
            </a:r>
          </a:p>
          <a:p>
            <a:pPr marL="0" indent="0">
              <a:spcAft>
                <a:spcPts val="1600"/>
              </a:spcAft>
              <a:buFont typeface="Montserrat"/>
              <a:buNone/>
            </a:pPr>
            <a:endParaRPr lang="en-US" sz="1000" dirty="0">
              <a:latin typeface="Times New Roman" panose="02020603050405020304" pitchFamily="18" charset="0"/>
              <a:cs typeface="Times New Roman" panose="02020603050405020304" pitchFamily="18" charset="0"/>
            </a:endParaRPr>
          </a:p>
        </p:txBody>
      </p:sp>
      <p:sp>
        <p:nvSpPr>
          <p:cNvPr id="8" name="Google Shape;171;p39">
            <a:extLst>
              <a:ext uri="{FF2B5EF4-FFF2-40B4-BE49-F238E27FC236}">
                <a16:creationId xmlns:a16="http://schemas.microsoft.com/office/drawing/2014/main" id="{92266A7B-761A-6B48-CD6E-E672DF398EDB}"/>
              </a:ext>
            </a:extLst>
          </p:cNvPr>
          <p:cNvSpPr txBox="1">
            <a:spLocks/>
          </p:cNvSpPr>
          <p:nvPr/>
        </p:nvSpPr>
        <p:spPr>
          <a:xfrm>
            <a:off x="826971" y="3666222"/>
            <a:ext cx="5328485" cy="64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Clr>
                <a:schemeClr val="accent1"/>
              </a:buClr>
              <a:buFont typeface="Montserrat"/>
              <a:buNone/>
            </a:pPr>
            <a:r>
              <a:rPr lang="en-US" sz="1000" b="1" dirty="0">
                <a:latin typeface="Times New Roman" panose="02020603050405020304" pitchFamily="18" charset="0"/>
                <a:cs typeface="Times New Roman" panose="02020603050405020304" pitchFamily="18" charset="0"/>
              </a:rPr>
              <a:t>6 – Sentiment Analysis Accuracy and Challenges:</a:t>
            </a:r>
          </a:p>
          <a:p>
            <a:pPr marL="155575" indent="0">
              <a:buClr>
                <a:schemeClr val="accent1"/>
              </a:buClr>
              <a:buFont typeface="Montserrat"/>
              <a:buNone/>
            </a:pPr>
            <a:r>
              <a:rPr lang="en-US" sz="1000" dirty="0">
                <a:latin typeface="Times New Roman" panose="02020603050405020304" pitchFamily="18" charset="0"/>
                <a:cs typeface="Times New Roman" panose="02020603050405020304" pitchFamily="18" charset="0"/>
              </a:rPr>
              <a:t>    - Sentiment analysis accuracy: ~80%.</a:t>
            </a:r>
          </a:p>
          <a:p>
            <a:pPr marL="155575" indent="0">
              <a:buClr>
                <a:schemeClr val="accent1"/>
              </a:buClr>
              <a:buFont typeface="Montserrat"/>
              <a:buNone/>
            </a:pPr>
            <a:r>
              <a:rPr lang="en-US" sz="1000" dirty="0">
                <a:latin typeface="Times New Roman" panose="02020603050405020304" pitchFamily="18" charset="0"/>
                <a:cs typeface="Times New Roman" panose="02020603050405020304" pitchFamily="18" charset="0"/>
              </a:rPr>
              <a:t>    - integration with logistic regression improved F1-Score to 0.79.</a:t>
            </a:r>
          </a:p>
          <a:p>
            <a:pPr marL="155575" indent="0">
              <a:buClr>
                <a:schemeClr val="accent1"/>
              </a:buClr>
              <a:buFont typeface="Montserrat"/>
              <a:buNone/>
            </a:pPr>
            <a:r>
              <a:rPr lang="en-US" sz="1000" dirty="0">
                <a:latin typeface="Times New Roman" panose="02020603050405020304" pitchFamily="18" charset="0"/>
                <a:cs typeface="Times New Roman" panose="02020603050405020304" pitchFamily="18" charset="0"/>
              </a:rPr>
              <a:t>    - Challenges: Ambiguous text, real-time scalability.</a:t>
            </a:r>
          </a:p>
          <a:p>
            <a:pPr marL="0" indent="0">
              <a:spcAft>
                <a:spcPts val="1600"/>
              </a:spcAft>
              <a:buFont typeface="Montserrat"/>
              <a:buNone/>
            </a:pPr>
            <a:endParaRPr lang="en-US" sz="1000" dirty="0">
              <a:latin typeface="Times New Roman" panose="02020603050405020304" pitchFamily="18" charset="0"/>
              <a:cs typeface="Times New Roman" panose="02020603050405020304" pitchFamily="18" charset="0"/>
            </a:endParaRPr>
          </a:p>
        </p:txBody>
      </p:sp>
      <p:sp>
        <p:nvSpPr>
          <p:cNvPr id="9" name="Google Shape;171;p39">
            <a:extLst>
              <a:ext uri="{FF2B5EF4-FFF2-40B4-BE49-F238E27FC236}">
                <a16:creationId xmlns:a16="http://schemas.microsoft.com/office/drawing/2014/main" id="{BD293AE9-9C62-6FDC-73E6-77D2A54132DE}"/>
              </a:ext>
            </a:extLst>
          </p:cNvPr>
          <p:cNvSpPr txBox="1">
            <a:spLocks/>
          </p:cNvSpPr>
          <p:nvPr/>
        </p:nvSpPr>
        <p:spPr>
          <a:xfrm>
            <a:off x="826971" y="4308350"/>
            <a:ext cx="5825284" cy="5654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marL="155575" indent="0">
              <a:buClr>
                <a:schemeClr val="accent1"/>
              </a:buClr>
              <a:buFont typeface="Montserrat"/>
              <a:buNone/>
            </a:pPr>
            <a:r>
              <a:rPr lang="en-US" sz="1000" b="1" dirty="0">
                <a:latin typeface="Times New Roman" panose="02020603050405020304" pitchFamily="18" charset="0"/>
                <a:cs typeface="Times New Roman" panose="02020603050405020304" pitchFamily="18" charset="0"/>
              </a:rPr>
              <a:t>7 - Conclusion:</a:t>
            </a:r>
          </a:p>
          <a:p>
            <a:pPr marL="155575" indent="0">
              <a:buClr>
                <a:schemeClr val="accent1"/>
              </a:buClr>
              <a:buFont typeface="Montserrat"/>
              <a:buNone/>
            </a:pPr>
            <a:r>
              <a:rPr lang="en-US" sz="1000" dirty="0">
                <a:latin typeface="Times New Roman" panose="02020603050405020304" pitchFamily="18" charset="0"/>
                <a:cs typeface="Times New Roman" panose="02020603050405020304" pitchFamily="18" charset="0"/>
              </a:rPr>
              <a:t>    - </a:t>
            </a:r>
            <a:r>
              <a:rPr lang="en-US" sz="1000" b="1" dirty="0">
                <a:latin typeface="Times New Roman" panose="02020603050405020304" pitchFamily="18" charset="0"/>
                <a:cs typeface="Times New Roman" panose="02020603050405020304" pitchFamily="18" charset="0"/>
              </a:rPr>
              <a:t>Achievements</a:t>
            </a:r>
            <a:r>
              <a:rPr lang="en-US" sz="1000" dirty="0">
                <a:latin typeface="Times New Roman" panose="02020603050405020304" pitchFamily="18" charset="0"/>
                <a:cs typeface="Times New Roman" panose="02020603050405020304" pitchFamily="18" charset="0"/>
              </a:rPr>
              <a:t>: Model development, actionable insights, enhanced market predictions.</a:t>
            </a:r>
          </a:p>
          <a:p>
            <a:pPr marL="155575" indent="0">
              <a:buClr>
                <a:schemeClr val="accent1"/>
              </a:buClr>
              <a:buFont typeface="Montserrat"/>
              <a:buNone/>
            </a:pPr>
            <a:r>
              <a:rPr lang="en-US" sz="1000" dirty="0">
                <a:latin typeface="Times New Roman" panose="02020603050405020304" pitchFamily="18" charset="0"/>
                <a:cs typeface="Times New Roman" panose="02020603050405020304" pitchFamily="18" charset="0"/>
              </a:rPr>
              <a:t>    - </a:t>
            </a:r>
            <a:r>
              <a:rPr lang="en-US" sz="1000" b="1" dirty="0">
                <a:latin typeface="Times New Roman" panose="02020603050405020304" pitchFamily="18" charset="0"/>
                <a:cs typeface="Times New Roman" panose="02020603050405020304" pitchFamily="18" charset="0"/>
              </a:rPr>
              <a:t>Future directions</a:t>
            </a:r>
            <a:r>
              <a:rPr lang="en-US" sz="1000" dirty="0">
                <a:latin typeface="Times New Roman" panose="02020603050405020304" pitchFamily="18" charset="0"/>
                <a:cs typeface="Times New Roman" panose="02020603050405020304" pitchFamily="18" charset="0"/>
              </a:rPr>
              <a:t>: Multilingual sentiment analysis, real-time scalability, expanded regional analysis.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E874929A-305A-265C-19FE-B07621017C0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73B6BBA-E3C7-E5E4-D8A2-8ACEE75959E2}"/>
              </a:ext>
            </a:extLst>
          </p:cNvPr>
          <p:cNvSpPr txBox="1"/>
          <p:nvPr/>
        </p:nvSpPr>
        <p:spPr>
          <a:xfrm>
            <a:off x="5951220" y="2787432"/>
            <a:ext cx="2301240" cy="461665"/>
          </a:xfrm>
          <a:prstGeom prst="rect">
            <a:avLst/>
          </a:prstGeom>
          <a:noFill/>
        </p:spPr>
        <p:txBody>
          <a:bodyPr wrap="square">
            <a:spAutoFit/>
          </a:bodyPr>
          <a:lstStyle/>
          <a:p>
            <a:pPr algn="ctr"/>
            <a:r>
              <a:rPr lang="en-US" sz="2400" dirty="0">
                <a:solidFill>
                  <a:srgbClr val="92D050"/>
                </a:solidFill>
                <a:latin typeface="Times New Roman" panose="02020603050405020304" pitchFamily="18" charset="0"/>
                <a:cs typeface="Times New Roman" panose="02020603050405020304" pitchFamily="18" charset="0"/>
              </a:rPr>
              <a:t>2- Data Cleaning</a:t>
            </a:r>
          </a:p>
        </p:txBody>
      </p:sp>
      <p:sp>
        <p:nvSpPr>
          <p:cNvPr id="3" name="TextBox 2">
            <a:extLst>
              <a:ext uri="{FF2B5EF4-FFF2-40B4-BE49-F238E27FC236}">
                <a16:creationId xmlns:a16="http://schemas.microsoft.com/office/drawing/2014/main" id="{2F4D894E-A282-4C3C-B6AB-1A06BF607A54}"/>
              </a:ext>
            </a:extLst>
          </p:cNvPr>
          <p:cNvSpPr txBox="1"/>
          <p:nvPr/>
        </p:nvSpPr>
        <p:spPr>
          <a:xfrm>
            <a:off x="1722120" y="286464"/>
            <a:ext cx="2560320" cy="461665"/>
          </a:xfrm>
          <a:prstGeom prst="rect">
            <a:avLst/>
          </a:prstGeom>
          <a:noFill/>
        </p:spPr>
        <p:txBody>
          <a:bodyPr wrap="square">
            <a:spAutoFit/>
          </a:bodyPr>
          <a:lstStyle/>
          <a:p>
            <a:pPr algn="ctr"/>
            <a:r>
              <a:rPr lang="en-US" sz="2400" dirty="0">
                <a:solidFill>
                  <a:srgbClr val="92D050"/>
                </a:solidFill>
                <a:latin typeface="Times New Roman" panose="02020603050405020304" pitchFamily="18" charset="0"/>
                <a:cs typeface="Times New Roman" panose="02020603050405020304" pitchFamily="18" charset="0"/>
              </a:rPr>
              <a:t>1- Data Collection</a:t>
            </a:r>
          </a:p>
        </p:txBody>
      </p:sp>
      <p:sp>
        <p:nvSpPr>
          <p:cNvPr id="5" name="TextBox 4">
            <a:extLst>
              <a:ext uri="{FF2B5EF4-FFF2-40B4-BE49-F238E27FC236}">
                <a16:creationId xmlns:a16="http://schemas.microsoft.com/office/drawing/2014/main" id="{9851FF3B-E6D9-FD86-03DA-D88D0B53841C}"/>
              </a:ext>
            </a:extLst>
          </p:cNvPr>
          <p:cNvSpPr txBox="1"/>
          <p:nvPr/>
        </p:nvSpPr>
        <p:spPr>
          <a:xfrm>
            <a:off x="0" y="748129"/>
            <a:ext cx="4572000" cy="1600438"/>
          </a:xfrm>
          <a:prstGeom prst="rect">
            <a:avLst/>
          </a:prstGeom>
          <a:noFill/>
        </p:spPr>
        <p:txBody>
          <a:bodyPr wrap="square">
            <a:spAutoFit/>
          </a:bodyPr>
          <a:lstStyle/>
          <a:p>
            <a:pPr algn="just" rtl="0"/>
            <a:r>
              <a:rPr lang="en-US" dirty="0">
                <a:solidFill>
                  <a:schemeClr val="bg1"/>
                </a:solidFill>
                <a:latin typeface="Times New Roman" panose="02020603050405020304" pitchFamily="18" charset="0"/>
                <a:cs typeface="Times New Roman" panose="02020603050405020304" pitchFamily="18" charset="0"/>
              </a:rPr>
              <a:t>The first step in the pipeline is data collection, where relevant data sources are identified and gathered. This may include social media posts, news articles, financial reports, and other textual data that could influence stock prices. The goal is to compile a comprehensive dataset that reflects public sentiment regarding specific stocks or the market as a whole.</a:t>
            </a:r>
          </a:p>
        </p:txBody>
      </p:sp>
      <p:pic>
        <p:nvPicPr>
          <p:cNvPr id="7" name="Picture 6" descr="A diagram of a lighthouse&#10;&#10;Description automatically generated">
            <a:extLst>
              <a:ext uri="{FF2B5EF4-FFF2-40B4-BE49-F238E27FC236}">
                <a16:creationId xmlns:a16="http://schemas.microsoft.com/office/drawing/2014/main" id="{15B8A6D6-E21B-C949-AB00-613A0D987885}"/>
              </a:ext>
            </a:extLst>
          </p:cNvPr>
          <p:cNvPicPr>
            <a:picLocks noChangeAspect="1"/>
          </p:cNvPicPr>
          <p:nvPr/>
        </p:nvPicPr>
        <p:blipFill>
          <a:blip r:embed="rId3"/>
          <a:stretch>
            <a:fillRect/>
          </a:stretch>
        </p:blipFill>
        <p:spPr>
          <a:xfrm>
            <a:off x="4572001" y="0"/>
            <a:ext cx="4494238" cy="2571750"/>
          </a:xfrm>
          <a:prstGeom prst="rect">
            <a:avLst/>
          </a:prstGeom>
          <a:ln>
            <a:noFill/>
          </a:ln>
          <a:effectLst>
            <a:softEdge rad="112500"/>
          </a:effectLst>
        </p:spPr>
      </p:pic>
      <p:sp>
        <p:nvSpPr>
          <p:cNvPr id="9" name="TextBox 8">
            <a:extLst>
              <a:ext uri="{FF2B5EF4-FFF2-40B4-BE49-F238E27FC236}">
                <a16:creationId xmlns:a16="http://schemas.microsoft.com/office/drawing/2014/main" id="{C8485710-70D6-C4B6-4116-C7044F208D47}"/>
              </a:ext>
            </a:extLst>
          </p:cNvPr>
          <p:cNvSpPr txBox="1"/>
          <p:nvPr/>
        </p:nvSpPr>
        <p:spPr>
          <a:xfrm>
            <a:off x="4529310" y="3187542"/>
            <a:ext cx="4579620" cy="1600438"/>
          </a:xfrm>
          <a:prstGeom prst="rect">
            <a:avLst/>
          </a:prstGeom>
          <a:noFill/>
        </p:spPr>
        <p:txBody>
          <a:bodyPr wrap="square">
            <a:spAutoFit/>
          </a:bodyPr>
          <a:lstStyle/>
          <a:p>
            <a:pPr algn="just" rtl="0"/>
            <a:r>
              <a:rPr lang="en-US" dirty="0">
                <a:solidFill>
                  <a:schemeClr val="bg1"/>
                </a:solidFill>
                <a:latin typeface="Times New Roman" panose="02020603050405020304" pitchFamily="18" charset="0"/>
                <a:cs typeface="Times New Roman" panose="02020603050405020304" pitchFamily="18" charset="0"/>
              </a:rPr>
              <a:t>Once the data is collected, the next stage is data cleaning. This involves removing any irrelevant information, duplicates, and inconsistencies within the dataset. Techniques such as removing stop words, correcting typos, and standardizing formats are employed to ensure that the data is clean and ready for analysis. This step is critical as it directly impacts the quality of the sentiment analysis.</a:t>
            </a:r>
          </a:p>
        </p:txBody>
      </p:sp>
      <p:pic>
        <p:nvPicPr>
          <p:cNvPr id="11" name="Picture 10" descr="A diagram of data cleaning&#10;&#10;Description automatically generated">
            <a:extLst>
              <a:ext uri="{FF2B5EF4-FFF2-40B4-BE49-F238E27FC236}">
                <a16:creationId xmlns:a16="http://schemas.microsoft.com/office/drawing/2014/main" id="{18A59C2A-11DC-E396-D966-AC881530E0A7}"/>
              </a:ext>
            </a:extLst>
          </p:cNvPr>
          <p:cNvPicPr>
            <a:picLocks noChangeAspect="1"/>
          </p:cNvPicPr>
          <p:nvPr/>
        </p:nvPicPr>
        <p:blipFill>
          <a:blip r:embed="rId4"/>
          <a:stretch>
            <a:fillRect/>
          </a:stretch>
        </p:blipFill>
        <p:spPr>
          <a:xfrm>
            <a:off x="-7620" y="2571750"/>
            <a:ext cx="4579620" cy="2493227"/>
          </a:xfrm>
          <a:prstGeom prst="rect">
            <a:avLst/>
          </a:prstGeom>
          <a:ln>
            <a:noFill/>
          </a:ln>
          <a:effectLst>
            <a:softEdge rad="112500"/>
          </a:effectLst>
        </p:spPr>
      </p:pic>
    </p:spTree>
    <p:extLst>
      <p:ext uri="{BB962C8B-B14F-4D97-AF65-F5344CB8AC3E}">
        <p14:creationId xmlns:p14="http://schemas.microsoft.com/office/powerpoint/2010/main" val="3842840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EBC20075-A5CD-5940-AB56-C8252124F73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B0922F8-EDD1-7975-35BB-45B019D47611}"/>
              </a:ext>
            </a:extLst>
          </p:cNvPr>
          <p:cNvSpPr txBox="1"/>
          <p:nvPr/>
        </p:nvSpPr>
        <p:spPr>
          <a:xfrm>
            <a:off x="91440" y="755868"/>
            <a:ext cx="4572000" cy="1815882"/>
          </a:xfrm>
          <a:prstGeom prst="rect">
            <a:avLst/>
          </a:prstGeom>
          <a:noFill/>
        </p:spPr>
        <p:txBody>
          <a:bodyPr wrap="square">
            <a:spAutoFit/>
          </a:bodyPr>
          <a:lstStyle/>
          <a:p>
            <a:pPr algn="just" rtl="0"/>
            <a:r>
              <a:rPr lang="en-US" dirty="0">
                <a:solidFill>
                  <a:schemeClr val="bg1"/>
                </a:solidFill>
                <a:latin typeface="Times New Roman" panose="02020603050405020304" pitchFamily="18" charset="0"/>
                <a:cs typeface="Times New Roman" panose="02020603050405020304" pitchFamily="18" charset="0"/>
              </a:rPr>
              <a:t>Preprocessing is the stage where the cleaned data is transformed into a format suitable for analysis. This may involve tokenization, stemming, and lemmatization, which break down the text into manageable pieces and reduce words to their base forms. Additionally, converting text to lowercase and removing punctuation helps in standardizing the data. The goal is to prepare the data for effective feature extraction.</a:t>
            </a:r>
          </a:p>
        </p:txBody>
      </p:sp>
      <p:sp>
        <p:nvSpPr>
          <p:cNvPr id="4" name="TextBox 3">
            <a:extLst>
              <a:ext uri="{FF2B5EF4-FFF2-40B4-BE49-F238E27FC236}">
                <a16:creationId xmlns:a16="http://schemas.microsoft.com/office/drawing/2014/main" id="{10DA6079-B101-B670-F1FB-F26D5419424A}"/>
              </a:ext>
            </a:extLst>
          </p:cNvPr>
          <p:cNvSpPr txBox="1"/>
          <p:nvPr/>
        </p:nvSpPr>
        <p:spPr>
          <a:xfrm>
            <a:off x="1253490" y="294203"/>
            <a:ext cx="2247900" cy="461665"/>
          </a:xfrm>
          <a:prstGeom prst="rect">
            <a:avLst/>
          </a:prstGeom>
          <a:noFill/>
        </p:spPr>
        <p:txBody>
          <a:bodyPr wrap="square">
            <a:spAutoFit/>
          </a:bodyPr>
          <a:lstStyle/>
          <a:p>
            <a:pPr algn="ctr"/>
            <a:r>
              <a:rPr lang="en-US" sz="2400" dirty="0">
                <a:solidFill>
                  <a:srgbClr val="92D050"/>
                </a:solidFill>
                <a:latin typeface="Times New Roman" panose="02020603050405020304" pitchFamily="18" charset="0"/>
                <a:cs typeface="Times New Roman" panose="02020603050405020304" pitchFamily="18" charset="0"/>
              </a:rPr>
              <a:t>3- Preprocessing</a:t>
            </a:r>
          </a:p>
        </p:txBody>
      </p:sp>
      <p:sp>
        <p:nvSpPr>
          <p:cNvPr id="5" name="TextBox 4">
            <a:extLst>
              <a:ext uri="{FF2B5EF4-FFF2-40B4-BE49-F238E27FC236}">
                <a16:creationId xmlns:a16="http://schemas.microsoft.com/office/drawing/2014/main" id="{E3331F6A-B044-D720-2A70-22A9CC52CEB8}"/>
              </a:ext>
            </a:extLst>
          </p:cNvPr>
          <p:cNvSpPr txBox="1"/>
          <p:nvPr/>
        </p:nvSpPr>
        <p:spPr>
          <a:xfrm>
            <a:off x="5356564" y="2720340"/>
            <a:ext cx="3063437" cy="461665"/>
          </a:xfrm>
          <a:prstGeom prst="rect">
            <a:avLst/>
          </a:prstGeom>
          <a:noFill/>
        </p:spPr>
        <p:txBody>
          <a:bodyPr wrap="square">
            <a:spAutoFit/>
          </a:bodyPr>
          <a:lstStyle/>
          <a:p>
            <a:pPr algn="ctr"/>
            <a:r>
              <a:rPr lang="en-US" sz="2400" dirty="0">
                <a:solidFill>
                  <a:srgbClr val="92D050"/>
                </a:solidFill>
                <a:latin typeface="Times New Roman" panose="02020603050405020304" pitchFamily="18" charset="0"/>
                <a:cs typeface="Times New Roman" panose="02020603050405020304" pitchFamily="18" charset="0"/>
              </a:rPr>
              <a:t>4- Feature Engineering</a:t>
            </a:r>
          </a:p>
        </p:txBody>
      </p:sp>
      <p:pic>
        <p:nvPicPr>
          <p:cNvPr id="9" name="Picture 8" descr="A diagram of steps with colorful text&#10;&#10;Description automatically generated with medium confidence">
            <a:extLst>
              <a:ext uri="{FF2B5EF4-FFF2-40B4-BE49-F238E27FC236}">
                <a16:creationId xmlns:a16="http://schemas.microsoft.com/office/drawing/2014/main" id="{CDA229CD-B905-8494-FA88-C200BA354294}"/>
              </a:ext>
            </a:extLst>
          </p:cNvPr>
          <p:cNvPicPr>
            <a:picLocks noChangeAspect="1"/>
          </p:cNvPicPr>
          <p:nvPr/>
        </p:nvPicPr>
        <p:blipFill>
          <a:blip r:embed="rId3"/>
          <a:stretch>
            <a:fillRect/>
          </a:stretch>
        </p:blipFill>
        <p:spPr>
          <a:xfrm>
            <a:off x="4572000" y="78521"/>
            <a:ext cx="4632566" cy="2573239"/>
          </a:xfrm>
          <a:prstGeom prst="rect">
            <a:avLst/>
          </a:prstGeom>
          <a:ln>
            <a:noFill/>
          </a:ln>
          <a:effectLst>
            <a:softEdge rad="112500"/>
          </a:effectLst>
        </p:spPr>
      </p:pic>
      <p:sp>
        <p:nvSpPr>
          <p:cNvPr id="11" name="TextBox 10">
            <a:extLst>
              <a:ext uri="{FF2B5EF4-FFF2-40B4-BE49-F238E27FC236}">
                <a16:creationId xmlns:a16="http://schemas.microsoft.com/office/drawing/2014/main" id="{5144CEC6-3529-532C-8EE3-F5FD5275ACB9}"/>
              </a:ext>
            </a:extLst>
          </p:cNvPr>
          <p:cNvSpPr txBox="1"/>
          <p:nvPr/>
        </p:nvSpPr>
        <p:spPr>
          <a:xfrm>
            <a:off x="4663440" y="3120450"/>
            <a:ext cx="4396740" cy="2031325"/>
          </a:xfrm>
          <a:prstGeom prst="rect">
            <a:avLst/>
          </a:prstGeom>
          <a:noFill/>
        </p:spPr>
        <p:txBody>
          <a:bodyPr wrap="square">
            <a:spAutoFit/>
          </a:bodyPr>
          <a:lstStyle/>
          <a:p>
            <a:pPr algn="just" rtl="0"/>
            <a:r>
              <a:rPr lang="en-US" dirty="0">
                <a:solidFill>
                  <a:schemeClr val="bg1"/>
                </a:solidFill>
                <a:latin typeface="Times New Roman" panose="02020603050405020304" pitchFamily="18" charset="0"/>
                <a:cs typeface="Times New Roman" panose="02020603050405020304" pitchFamily="18" charset="0"/>
              </a:rPr>
              <a:t>Feature engineering is a vital stage where meaningful features are extracted from the preprocessed data. This may include generating sentiment scores using natural language processing (NLP) techniques, such as sentiment analysis algorithms or lexicon-based approaches. Other features may include the frequency of specific keywords, the presence of certain phrases, or even the sentiment trends over time. These features will serve as inputs for the training phase.</a:t>
            </a:r>
          </a:p>
        </p:txBody>
      </p:sp>
      <p:pic>
        <p:nvPicPr>
          <p:cNvPr id="13" name="Picture 12" descr="A diagram of a dna&#10;&#10;Description automatically generated">
            <a:extLst>
              <a:ext uri="{FF2B5EF4-FFF2-40B4-BE49-F238E27FC236}">
                <a16:creationId xmlns:a16="http://schemas.microsoft.com/office/drawing/2014/main" id="{A349E2D5-F9DF-6C63-302F-1916FCDB8EB2}"/>
              </a:ext>
            </a:extLst>
          </p:cNvPr>
          <p:cNvPicPr>
            <a:picLocks noChangeAspect="1"/>
          </p:cNvPicPr>
          <p:nvPr/>
        </p:nvPicPr>
        <p:blipFill>
          <a:blip r:embed="rId4"/>
          <a:stretch>
            <a:fillRect/>
          </a:stretch>
        </p:blipFill>
        <p:spPr>
          <a:xfrm>
            <a:off x="23254" y="2544590"/>
            <a:ext cx="4632565" cy="2573239"/>
          </a:xfrm>
          <a:prstGeom prst="rect">
            <a:avLst/>
          </a:prstGeom>
          <a:ln>
            <a:noFill/>
          </a:ln>
          <a:effectLst>
            <a:softEdge rad="112500"/>
          </a:effectLst>
        </p:spPr>
      </p:pic>
    </p:spTree>
    <p:extLst>
      <p:ext uri="{BB962C8B-B14F-4D97-AF65-F5344CB8AC3E}">
        <p14:creationId xmlns:p14="http://schemas.microsoft.com/office/powerpoint/2010/main" val="4273797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CF305E53-3033-7343-2CF7-252A6747F01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E5F58F9-5A1E-CC26-CCFD-DE6E02E2BF1B}"/>
              </a:ext>
            </a:extLst>
          </p:cNvPr>
          <p:cNvSpPr txBox="1"/>
          <p:nvPr/>
        </p:nvSpPr>
        <p:spPr>
          <a:xfrm>
            <a:off x="350519" y="757461"/>
            <a:ext cx="8260081" cy="1169551"/>
          </a:xfrm>
          <a:prstGeom prst="rect">
            <a:avLst/>
          </a:prstGeom>
          <a:noFill/>
        </p:spPr>
        <p:txBody>
          <a:bodyPr wrap="square">
            <a:spAutoFit/>
          </a:bodyPr>
          <a:lstStyle/>
          <a:p>
            <a:pPr algn="just" rtl="0"/>
            <a:r>
              <a:rPr lang="en-US" dirty="0">
                <a:solidFill>
                  <a:schemeClr val="bg1"/>
                </a:solidFill>
                <a:latin typeface="Times New Roman" panose="02020603050405020304" pitchFamily="18" charset="0"/>
                <a:cs typeface="Times New Roman" panose="02020603050405020304" pitchFamily="18" charset="0"/>
              </a:rPr>
              <a:t>The final stage of the pipeline is training, where machine learning models are developed using the engineered features. The models are trained to predict stock price movements based on the sentiment scores and other relevant indicators. This stage may involve selecting appropriate algorithms, tuning hyperparameters, and validating the model's performance using historical data. The ultimate goal is to create a robust model that can accurately forecast stock price changes based on sentiment analysis.</a:t>
            </a:r>
          </a:p>
        </p:txBody>
      </p:sp>
      <p:sp>
        <p:nvSpPr>
          <p:cNvPr id="4" name="TextBox 3">
            <a:extLst>
              <a:ext uri="{FF2B5EF4-FFF2-40B4-BE49-F238E27FC236}">
                <a16:creationId xmlns:a16="http://schemas.microsoft.com/office/drawing/2014/main" id="{491717C1-7AC0-4B6B-EAD5-076F559EB99B}"/>
              </a:ext>
            </a:extLst>
          </p:cNvPr>
          <p:cNvSpPr txBox="1"/>
          <p:nvPr/>
        </p:nvSpPr>
        <p:spPr>
          <a:xfrm>
            <a:off x="1798320" y="234241"/>
            <a:ext cx="2316480" cy="523220"/>
          </a:xfrm>
          <a:prstGeom prst="rect">
            <a:avLst/>
          </a:prstGeom>
          <a:noFill/>
        </p:spPr>
        <p:txBody>
          <a:bodyPr wrap="square">
            <a:spAutoFit/>
          </a:bodyPr>
          <a:lstStyle/>
          <a:p>
            <a:pPr algn="ctr"/>
            <a:r>
              <a:rPr lang="en-US" sz="2800" dirty="0">
                <a:solidFill>
                  <a:srgbClr val="92D050"/>
                </a:solidFill>
                <a:latin typeface="Times New Roman" panose="02020603050405020304" pitchFamily="18" charset="0"/>
                <a:cs typeface="Times New Roman" panose="02020603050405020304" pitchFamily="18" charset="0"/>
              </a:rPr>
              <a:t>5- Training</a:t>
            </a:r>
          </a:p>
        </p:txBody>
      </p:sp>
      <p:pic>
        <p:nvPicPr>
          <p:cNvPr id="6" name="Picture 5" descr="A diagram of a plant growing&#10;&#10;Description automatically generated">
            <a:extLst>
              <a:ext uri="{FF2B5EF4-FFF2-40B4-BE49-F238E27FC236}">
                <a16:creationId xmlns:a16="http://schemas.microsoft.com/office/drawing/2014/main" id="{2EFE9B13-9C89-3C61-6031-28EDCA94A1AE}"/>
              </a:ext>
            </a:extLst>
          </p:cNvPr>
          <p:cNvPicPr>
            <a:picLocks noChangeAspect="1"/>
          </p:cNvPicPr>
          <p:nvPr/>
        </p:nvPicPr>
        <p:blipFill>
          <a:blip r:embed="rId3"/>
          <a:stretch>
            <a:fillRect/>
          </a:stretch>
        </p:blipFill>
        <p:spPr>
          <a:xfrm>
            <a:off x="350519" y="1965960"/>
            <a:ext cx="8260081" cy="3177540"/>
          </a:xfrm>
          <a:prstGeom prst="rect">
            <a:avLst/>
          </a:prstGeom>
          <a:ln>
            <a:noFill/>
          </a:ln>
          <a:effectLst>
            <a:softEdge rad="112500"/>
          </a:effectLst>
        </p:spPr>
      </p:pic>
    </p:spTree>
    <p:extLst>
      <p:ext uri="{BB962C8B-B14F-4D97-AF65-F5344CB8AC3E}">
        <p14:creationId xmlns:p14="http://schemas.microsoft.com/office/powerpoint/2010/main" val="419363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2DE4B61D-4776-EB9D-25E7-F43BAB480A2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3E0F512-B3B9-3094-DAB8-5BD884DD6261}"/>
              </a:ext>
            </a:extLst>
          </p:cNvPr>
          <p:cNvSpPr txBox="1"/>
          <p:nvPr/>
        </p:nvSpPr>
        <p:spPr>
          <a:xfrm>
            <a:off x="114300" y="2183695"/>
            <a:ext cx="3467100" cy="2677656"/>
          </a:xfrm>
          <a:prstGeom prst="rect">
            <a:avLst/>
          </a:prstGeom>
          <a:noFill/>
        </p:spPr>
        <p:txBody>
          <a:bodyPr wrap="square">
            <a:spAutoFit/>
          </a:bodyPr>
          <a:lstStyle/>
          <a:p>
            <a:pPr algn="just" rtl="0"/>
            <a:r>
              <a:rPr lang="en-US" dirty="0">
                <a:solidFill>
                  <a:schemeClr val="bg1"/>
                </a:solidFill>
                <a:latin typeface="Times New Roman" panose="02020603050405020304" pitchFamily="18" charset="0"/>
                <a:cs typeface="Times New Roman" panose="02020603050405020304" pitchFamily="18" charset="0"/>
              </a:rPr>
              <a:t>Overview of the current state of sentiment analysis accuracy, highlighting key metrics and challenges faced in the field. With an accuracy rate of approximately 80%, sentiment analysis has shown promising results, particularly when integrated with logistic regression, which has improved the F1-Score to 0.79. However, the implementation of sentiment analysis is not without its challenges, including the handling of ambiguous text and the need for real-time scalability.</a:t>
            </a:r>
          </a:p>
        </p:txBody>
      </p:sp>
      <p:sp>
        <p:nvSpPr>
          <p:cNvPr id="4" name="TextBox 3">
            <a:extLst>
              <a:ext uri="{FF2B5EF4-FFF2-40B4-BE49-F238E27FC236}">
                <a16:creationId xmlns:a16="http://schemas.microsoft.com/office/drawing/2014/main" id="{816BA525-2291-5D3C-3B47-7ADEA18EB364}"/>
              </a:ext>
            </a:extLst>
          </p:cNvPr>
          <p:cNvSpPr txBox="1"/>
          <p:nvPr/>
        </p:nvSpPr>
        <p:spPr>
          <a:xfrm>
            <a:off x="-297180" y="1044922"/>
            <a:ext cx="4290060" cy="1138773"/>
          </a:xfrm>
          <a:prstGeom prst="rect">
            <a:avLst/>
          </a:prstGeom>
          <a:noFill/>
        </p:spPr>
        <p:txBody>
          <a:bodyPr wrap="square">
            <a:spAutoFit/>
          </a:bodyPr>
          <a:lstStyle/>
          <a:p>
            <a:pPr algn="ctr"/>
            <a:r>
              <a:rPr lang="en-US" sz="2400" dirty="0">
                <a:solidFill>
                  <a:srgbClr val="FFFF00"/>
                </a:solidFill>
                <a:latin typeface="Times New Roman" panose="02020603050405020304" pitchFamily="18" charset="0"/>
                <a:cs typeface="Times New Roman" panose="02020603050405020304" pitchFamily="18" charset="0"/>
              </a:rPr>
              <a:t>Step 6 :Sentiment Analysis Accuracy and Challenges</a:t>
            </a:r>
          </a:p>
          <a:p>
            <a:pPr algn="ctr"/>
            <a:endParaRPr lang="en-US" sz="2000" dirty="0">
              <a:solidFill>
                <a:srgbClr val="FFFF00"/>
              </a:solidFill>
              <a:latin typeface="Times New Roman" panose="02020603050405020304" pitchFamily="18" charset="0"/>
              <a:cs typeface="Times New Roman" panose="02020603050405020304" pitchFamily="18" charset="0"/>
            </a:endParaRPr>
          </a:p>
        </p:txBody>
      </p:sp>
      <p:pic>
        <p:nvPicPr>
          <p:cNvPr id="6" name="Picture 5" descr="A diagram of a shovel&#10;&#10;Description automatically generated">
            <a:extLst>
              <a:ext uri="{FF2B5EF4-FFF2-40B4-BE49-F238E27FC236}">
                <a16:creationId xmlns:a16="http://schemas.microsoft.com/office/drawing/2014/main" id="{A9B8B336-DECF-D7CE-E228-DA590483B64F}"/>
              </a:ext>
            </a:extLst>
          </p:cNvPr>
          <p:cNvPicPr>
            <a:picLocks noChangeAspect="1"/>
          </p:cNvPicPr>
          <p:nvPr/>
        </p:nvPicPr>
        <p:blipFill>
          <a:blip r:embed="rId3"/>
          <a:stretch>
            <a:fillRect/>
          </a:stretch>
        </p:blipFill>
        <p:spPr>
          <a:xfrm>
            <a:off x="3710940" y="0"/>
            <a:ext cx="5433060" cy="5143500"/>
          </a:xfrm>
          <a:prstGeom prst="rect">
            <a:avLst/>
          </a:prstGeom>
          <a:ln>
            <a:noFill/>
          </a:ln>
          <a:effectLst>
            <a:softEdge rad="112500"/>
          </a:effectLst>
        </p:spPr>
      </p:pic>
    </p:spTree>
    <p:extLst>
      <p:ext uri="{BB962C8B-B14F-4D97-AF65-F5344CB8AC3E}">
        <p14:creationId xmlns:p14="http://schemas.microsoft.com/office/powerpoint/2010/main" val="1753329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CB987912-D46F-91DA-694F-3B761FC3126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AE10FE4-AD07-DC40-AC24-D4FB300FC39C}"/>
              </a:ext>
            </a:extLst>
          </p:cNvPr>
          <p:cNvSpPr txBox="1"/>
          <p:nvPr/>
        </p:nvSpPr>
        <p:spPr>
          <a:xfrm>
            <a:off x="971550" y="1297580"/>
            <a:ext cx="7170420" cy="1077218"/>
          </a:xfrm>
          <a:prstGeom prst="rect">
            <a:avLst/>
          </a:prstGeom>
          <a:noFill/>
        </p:spPr>
        <p:txBody>
          <a:bodyPr wrap="square">
            <a:spAutoFit/>
          </a:bodyPr>
          <a:lstStyle/>
          <a:p>
            <a:pPr algn="just" rtl="0"/>
            <a:r>
              <a:rPr lang="en-US" sz="1600" dirty="0">
                <a:solidFill>
                  <a:schemeClr val="bg1"/>
                </a:solidFill>
                <a:latin typeface="Times New Roman" panose="02020603050405020304" pitchFamily="18" charset="0"/>
                <a:cs typeface="Times New Roman" panose="02020603050405020304" pitchFamily="18" charset="0"/>
              </a:rPr>
              <a:t>Sentiment analysis has reached an accuracy of around 80%, indicating a strong ability to classify text as positive, negative, or neutral. This level of accuracy is significant for various applications, including customer feedback analysis, social media monitoring, and market research.</a:t>
            </a:r>
          </a:p>
        </p:txBody>
      </p:sp>
      <p:sp>
        <p:nvSpPr>
          <p:cNvPr id="4" name="TextBox 3">
            <a:extLst>
              <a:ext uri="{FF2B5EF4-FFF2-40B4-BE49-F238E27FC236}">
                <a16:creationId xmlns:a16="http://schemas.microsoft.com/office/drawing/2014/main" id="{27440654-A9F1-C578-1AE4-E2C7545A6E0F}"/>
              </a:ext>
            </a:extLst>
          </p:cNvPr>
          <p:cNvSpPr txBox="1"/>
          <p:nvPr/>
        </p:nvSpPr>
        <p:spPr>
          <a:xfrm>
            <a:off x="1821180" y="686351"/>
            <a:ext cx="5471160" cy="523220"/>
          </a:xfrm>
          <a:prstGeom prst="rect">
            <a:avLst/>
          </a:prstGeom>
          <a:noFill/>
        </p:spPr>
        <p:txBody>
          <a:bodyPr wrap="square">
            <a:spAutoFit/>
          </a:bodyPr>
          <a:lstStyle/>
          <a:p>
            <a:pPr algn="ctr"/>
            <a:r>
              <a:rPr lang="en-US" sz="2800" dirty="0">
                <a:solidFill>
                  <a:srgbClr val="92D050"/>
                </a:solidFill>
                <a:latin typeface="Times New Roman" panose="02020603050405020304" pitchFamily="18" charset="0"/>
                <a:cs typeface="Times New Roman" panose="02020603050405020304" pitchFamily="18" charset="0"/>
              </a:rPr>
              <a:t>1- Sentiment Analysis Accuracy</a:t>
            </a:r>
          </a:p>
        </p:txBody>
      </p:sp>
      <p:pic>
        <p:nvPicPr>
          <p:cNvPr id="6" name="Picture 5" descr="A close-up of a diagram&#10;&#10;Description automatically generated">
            <a:extLst>
              <a:ext uri="{FF2B5EF4-FFF2-40B4-BE49-F238E27FC236}">
                <a16:creationId xmlns:a16="http://schemas.microsoft.com/office/drawing/2014/main" id="{821D7435-F6BC-13A6-4657-1769B25ADA8B}"/>
              </a:ext>
            </a:extLst>
          </p:cNvPr>
          <p:cNvPicPr>
            <a:picLocks noChangeAspect="1"/>
          </p:cNvPicPr>
          <p:nvPr/>
        </p:nvPicPr>
        <p:blipFill>
          <a:blip r:embed="rId3"/>
          <a:stretch>
            <a:fillRect/>
          </a:stretch>
        </p:blipFill>
        <p:spPr>
          <a:xfrm>
            <a:off x="213360" y="2374798"/>
            <a:ext cx="8774430" cy="2694277"/>
          </a:xfrm>
          <a:prstGeom prst="rect">
            <a:avLst/>
          </a:prstGeom>
          <a:ln>
            <a:noFill/>
          </a:ln>
          <a:effectLst>
            <a:softEdge rad="112500"/>
          </a:effectLst>
        </p:spPr>
      </p:pic>
    </p:spTree>
    <p:extLst>
      <p:ext uri="{BB962C8B-B14F-4D97-AF65-F5344CB8AC3E}">
        <p14:creationId xmlns:p14="http://schemas.microsoft.com/office/powerpoint/2010/main" val="1738339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42063A16-978D-8727-D12B-D04342965AC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8A8BA9-C758-5404-FCF6-2F4AE7FFFE38}"/>
              </a:ext>
            </a:extLst>
          </p:cNvPr>
          <p:cNvSpPr txBox="1"/>
          <p:nvPr/>
        </p:nvSpPr>
        <p:spPr>
          <a:xfrm>
            <a:off x="975359" y="899376"/>
            <a:ext cx="7734300" cy="1323439"/>
          </a:xfrm>
          <a:prstGeom prst="rect">
            <a:avLst/>
          </a:prstGeom>
          <a:noFill/>
        </p:spPr>
        <p:txBody>
          <a:bodyPr wrap="square">
            <a:spAutoFit/>
          </a:bodyPr>
          <a:lstStyle/>
          <a:p>
            <a:pPr algn="just" rtl="0"/>
            <a:r>
              <a:rPr lang="en-US" sz="1600" dirty="0">
                <a:solidFill>
                  <a:schemeClr val="bg1"/>
                </a:solidFill>
                <a:latin typeface="Times New Roman" panose="02020603050405020304" pitchFamily="18" charset="0"/>
                <a:cs typeface="Times New Roman" panose="02020603050405020304" pitchFamily="18" charset="0"/>
              </a:rPr>
              <a:t>The integration of logistic regression into sentiment analysis models has proven beneficial. By applying this statistical method, the F1-Score—a measure of a model's accuracy that considers both precision and recall—has improved to 0.79. This enhancement demonstrates the effectiveness of combining traditional machine learning techniques with sentiment analysis to achieve better performance metrics.</a:t>
            </a:r>
          </a:p>
        </p:txBody>
      </p:sp>
      <p:sp>
        <p:nvSpPr>
          <p:cNvPr id="4" name="TextBox 3">
            <a:extLst>
              <a:ext uri="{FF2B5EF4-FFF2-40B4-BE49-F238E27FC236}">
                <a16:creationId xmlns:a16="http://schemas.microsoft.com/office/drawing/2014/main" id="{798A3CCE-78DC-814D-888F-8DDBA3B66425}"/>
              </a:ext>
            </a:extLst>
          </p:cNvPr>
          <p:cNvSpPr txBox="1"/>
          <p:nvPr/>
        </p:nvSpPr>
        <p:spPr>
          <a:xfrm>
            <a:off x="1478280" y="312971"/>
            <a:ext cx="6187440" cy="523220"/>
          </a:xfrm>
          <a:prstGeom prst="rect">
            <a:avLst/>
          </a:prstGeom>
          <a:noFill/>
        </p:spPr>
        <p:txBody>
          <a:bodyPr wrap="square">
            <a:spAutoFit/>
          </a:bodyPr>
          <a:lstStyle/>
          <a:p>
            <a:pPr algn="ctr"/>
            <a:r>
              <a:rPr lang="en-US" sz="2800" dirty="0">
                <a:solidFill>
                  <a:srgbClr val="92D050"/>
                </a:solidFill>
                <a:latin typeface="Times New Roman" panose="02020603050405020304" pitchFamily="18" charset="0"/>
                <a:cs typeface="Times New Roman" panose="02020603050405020304" pitchFamily="18" charset="0"/>
              </a:rPr>
              <a:t>2 – Integration With Logistic Regression</a:t>
            </a:r>
          </a:p>
        </p:txBody>
      </p:sp>
      <p:pic>
        <p:nvPicPr>
          <p:cNvPr id="6" name="Picture 5" descr="A diagram of a circular object with arrows pointing to different directions&#10;&#10;Description automatically generated">
            <a:extLst>
              <a:ext uri="{FF2B5EF4-FFF2-40B4-BE49-F238E27FC236}">
                <a16:creationId xmlns:a16="http://schemas.microsoft.com/office/drawing/2014/main" id="{E429A7F6-DD20-9168-ECD2-8CBB18B3BD14}"/>
              </a:ext>
            </a:extLst>
          </p:cNvPr>
          <p:cNvPicPr>
            <a:picLocks noChangeAspect="1"/>
          </p:cNvPicPr>
          <p:nvPr/>
        </p:nvPicPr>
        <p:blipFill>
          <a:blip r:embed="rId3"/>
          <a:stretch>
            <a:fillRect/>
          </a:stretch>
        </p:blipFill>
        <p:spPr>
          <a:xfrm>
            <a:off x="923510" y="2286000"/>
            <a:ext cx="7786149" cy="2857500"/>
          </a:xfrm>
          <a:prstGeom prst="rect">
            <a:avLst/>
          </a:prstGeom>
          <a:ln>
            <a:noFill/>
          </a:ln>
          <a:effectLst>
            <a:softEdge rad="112500"/>
          </a:effectLst>
        </p:spPr>
      </p:pic>
    </p:spTree>
    <p:extLst>
      <p:ext uri="{BB962C8B-B14F-4D97-AF65-F5344CB8AC3E}">
        <p14:creationId xmlns:p14="http://schemas.microsoft.com/office/powerpoint/2010/main" val="3245854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AB8392D3-8627-740E-ABCC-490F63324C3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4205F23-993C-49E7-077A-7C7366FB04E5}"/>
              </a:ext>
            </a:extLst>
          </p:cNvPr>
          <p:cNvSpPr txBox="1"/>
          <p:nvPr/>
        </p:nvSpPr>
        <p:spPr>
          <a:xfrm>
            <a:off x="5067300" y="3318390"/>
            <a:ext cx="4005092" cy="1669496"/>
          </a:xfrm>
          <a:prstGeom prst="rect">
            <a:avLst/>
          </a:prstGeom>
          <a:noFill/>
        </p:spPr>
        <p:txBody>
          <a:bodyPr wrap="square">
            <a:spAutoFit/>
          </a:bodyPr>
          <a:lstStyle/>
          <a:p>
            <a:pPr algn="just" rtl="0">
              <a:lnSpc>
                <a:spcPct val="150000"/>
              </a:lnSpc>
            </a:pPr>
            <a:r>
              <a:rPr lang="en-US" b="1" dirty="0">
                <a:solidFill>
                  <a:schemeClr val="accent1">
                    <a:lumMod val="75000"/>
                  </a:schemeClr>
                </a:solidFill>
                <a:latin typeface="Times New Roman" panose="02020603050405020304" pitchFamily="18" charset="0"/>
                <a:cs typeface="Times New Roman" panose="02020603050405020304" pitchFamily="18" charset="0"/>
              </a:rPr>
              <a:t>Ambiguous Text</a:t>
            </a:r>
            <a:r>
              <a:rPr lang="en-US" dirty="0">
                <a:solidFill>
                  <a:schemeClr val="bg1"/>
                </a:solidFill>
                <a:latin typeface="Times New Roman" panose="02020603050405020304" pitchFamily="18" charset="0"/>
                <a:cs typeface="Times New Roman" panose="02020603050405020304" pitchFamily="18" charset="0"/>
              </a:rPr>
              <a:t>: One of the primary challenges is dealing with ambiguous or context-dependent text. Sentiment can vary significantly based on the context in which words are used, making it difficult for models to accurately interpret the intended sentiment.</a:t>
            </a:r>
          </a:p>
        </p:txBody>
      </p:sp>
      <p:sp>
        <p:nvSpPr>
          <p:cNvPr id="5" name="TextBox 4">
            <a:extLst>
              <a:ext uri="{FF2B5EF4-FFF2-40B4-BE49-F238E27FC236}">
                <a16:creationId xmlns:a16="http://schemas.microsoft.com/office/drawing/2014/main" id="{DF3DC591-D93E-4E09-D83A-98F2687A9E7E}"/>
              </a:ext>
            </a:extLst>
          </p:cNvPr>
          <p:cNvSpPr txBox="1"/>
          <p:nvPr/>
        </p:nvSpPr>
        <p:spPr>
          <a:xfrm>
            <a:off x="2286000" y="77989"/>
            <a:ext cx="4572000" cy="400110"/>
          </a:xfrm>
          <a:prstGeom prst="rect">
            <a:avLst/>
          </a:prstGeom>
          <a:noFill/>
        </p:spPr>
        <p:txBody>
          <a:bodyPr wrap="square">
            <a:spAutoFit/>
          </a:bodyPr>
          <a:lstStyle/>
          <a:p>
            <a:pPr algn="ctr"/>
            <a:r>
              <a:rPr lang="en-US" sz="2000" dirty="0">
                <a:solidFill>
                  <a:srgbClr val="92D050"/>
                </a:solidFill>
                <a:latin typeface="Times New Roman" panose="02020603050405020304" pitchFamily="18" charset="0"/>
                <a:cs typeface="Times New Roman" panose="02020603050405020304" pitchFamily="18" charset="0"/>
              </a:rPr>
              <a:t>3 – Challenges in Sentiment analysis</a:t>
            </a:r>
          </a:p>
        </p:txBody>
      </p:sp>
      <p:pic>
        <p:nvPicPr>
          <p:cNvPr id="7" name="Picture 6" descr="A diagram of a diagram&#10;&#10;Description automatically generated">
            <a:extLst>
              <a:ext uri="{FF2B5EF4-FFF2-40B4-BE49-F238E27FC236}">
                <a16:creationId xmlns:a16="http://schemas.microsoft.com/office/drawing/2014/main" id="{4349223E-500C-A80C-F677-1688149F3877}"/>
              </a:ext>
            </a:extLst>
          </p:cNvPr>
          <p:cNvPicPr>
            <a:picLocks noChangeAspect="1"/>
          </p:cNvPicPr>
          <p:nvPr/>
        </p:nvPicPr>
        <p:blipFill>
          <a:blip r:embed="rId3"/>
          <a:stretch>
            <a:fillRect/>
          </a:stretch>
        </p:blipFill>
        <p:spPr>
          <a:xfrm>
            <a:off x="71607" y="2701694"/>
            <a:ext cx="4846320" cy="2441806"/>
          </a:xfrm>
          <a:prstGeom prst="rect">
            <a:avLst/>
          </a:prstGeom>
          <a:ln>
            <a:noFill/>
          </a:ln>
          <a:effectLst>
            <a:softEdge rad="112500"/>
          </a:effectLst>
        </p:spPr>
      </p:pic>
      <p:sp>
        <p:nvSpPr>
          <p:cNvPr id="9" name="TextBox 8">
            <a:extLst>
              <a:ext uri="{FF2B5EF4-FFF2-40B4-BE49-F238E27FC236}">
                <a16:creationId xmlns:a16="http://schemas.microsoft.com/office/drawing/2014/main" id="{7ED8CD86-59CC-06F1-503E-7A34DF99D3C8}"/>
              </a:ext>
            </a:extLst>
          </p:cNvPr>
          <p:cNvSpPr txBox="1"/>
          <p:nvPr/>
        </p:nvSpPr>
        <p:spPr>
          <a:xfrm>
            <a:off x="0" y="610035"/>
            <a:ext cx="4846320" cy="1992661"/>
          </a:xfrm>
          <a:prstGeom prst="rect">
            <a:avLst/>
          </a:prstGeom>
          <a:noFill/>
        </p:spPr>
        <p:txBody>
          <a:bodyPr wrap="square">
            <a:spAutoFit/>
          </a:bodyPr>
          <a:lstStyle/>
          <a:p>
            <a:pPr algn="just" rtl="0">
              <a:lnSpc>
                <a:spcPct val="150000"/>
              </a:lnSpc>
            </a:pPr>
            <a:r>
              <a:rPr lang="en-US" b="1" dirty="0">
                <a:solidFill>
                  <a:schemeClr val="accent1">
                    <a:lumMod val="75000"/>
                  </a:schemeClr>
                </a:solidFill>
                <a:latin typeface="Times New Roman" panose="02020603050405020304" pitchFamily="18" charset="0"/>
                <a:cs typeface="Times New Roman" panose="02020603050405020304" pitchFamily="18" charset="0"/>
              </a:rPr>
              <a:t>Real-Time Scalability</a:t>
            </a:r>
            <a:r>
              <a:rPr lang="en-US" dirty="0">
                <a:solidFill>
                  <a:schemeClr val="bg1"/>
                </a:solidFill>
                <a:latin typeface="Times New Roman" panose="02020603050405020304" pitchFamily="18" charset="0"/>
                <a:cs typeface="Times New Roman" panose="02020603050405020304" pitchFamily="18" charset="0"/>
              </a:rPr>
              <a:t>: Another challenge is the need for real-time scalability. As the volume of data increases, particularly in social media and customer interactions, the ability to analyze sentiment in real-time becomes crucial. Ensuring that models can handle large datasets efficiently while maintaining accuracy is a significant hurdle.</a:t>
            </a:r>
          </a:p>
        </p:txBody>
      </p:sp>
      <p:pic>
        <p:nvPicPr>
          <p:cNvPr id="11" name="Picture 10" descr="A diagram of a tree&#10;&#10;Description automatically generated">
            <a:extLst>
              <a:ext uri="{FF2B5EF4-FFF2-40B4-BE49-F238E27FC236}">
                <a16:creationId xmlns:a16="http://schemas.microsoft.com/office/drawing/2014/main" id="{E460F7D8-F64B-E430-A137-E689183F59A6}"/>
              </a:ext>
            </a:extLst>
          </p:cNvPr>
          <p:cNvPicPr>
            <a:picLocks noChangeAspect="1"/>
          </p:cNvPicPr>
          <p:nvPr/>
        </p:nvPicPr>
        <p:blipFill>
          <a:blip r:embed="rId4"/>
          <a:stretch>
            <a:fillRect/>
          </a:stretch>
        </p:blipFill>
        <p:spPr>
          <a:xfrm>
            <a:off x="4917927" y="577097"/>
            <a:ext cx="4154465" cy="2741294"/>
          </a:xfrm>
          <a:prstGeom prst="rect">
            <a:avLst/>
          </a:prstGeom>
          <a:ln>
            <a:noFill/>
          </a:ln>
          <a:effectLst>
            <a:softEdge rad="112500"/>
          </a:effectLst>
        </p:spPr>
      </p:pic>
    </p:spTree>
    <p:extLst>
      <p:ext uri="{BB962C8B-B14F-4D97-AF65-F5344CB8AC3E}">
        <p14:creationId xmlns:p14="http://schemas.microsoft.com/office/powerpoint/2010/main" val="1215114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FCC6890F-2413-0C0F-1A45-2513DD00290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71F908C-EB55-83E1-D476-770524F0FF09}"/>
              </a:ext>
            </a:extLst>
          </p:cNvPr>
          <p:cNvSpPr txBox="1"/>
          <p:nvPr/>
        </p:nvSpPr>
        <p:spPr>
          <a:xfrm>
            <a:off x="4572000" y="1275189"/>
            <a:ext cx="4572000" cy="3042949"/>
          </a:xfrm>
          <a:prstGeom prst="rect">
            <a:avLst/>
          </a:prstGeom>
          <a:noFill/>
        </p:spPr>
        <p:txBody>
          <a:bodyPr wrap="square">
            <a:spAutoFit/>
          </a:bodyPr>
          <a:lstStyle/>
          <a:p>
            <a:pPr algn="just" rtl="0">
              <a:lnSpc>
                <a:spcPct val="200000"/>
              </a:lnSpc>
            </a:pPr>
            <a:r>
              <a:rPr lang="en-US" dirty="0">
                <a:solidFill>
                  <a:schemeClr val="bg1"/>
                </a:solidFill>
                <a:latin typeface="Times New Roman" panose="02020603050405020304" pitchFamily="18" charset="0"/>
                <a:cs typeface="Times New Roman" panose="02020603050405020304" pitchFamily="18" charset="0"/>
              </a:rPr>
              <a:t>This document outlines the significant achievements in model development, focusing on actionable insights and enhanced market predictions. It also discusses future directions that include multilingual sentiment analysis, real-time scalability, and expanded regional analysis. These advancements are crucial for improving the effectiveness and reach of predictive models in various markets.</a:t>
            </a:r>
          </a:p>
        </p:txBody>
      </p:sp>
      <p:sp>
        <p:nvSpPr>
          <p:cNvPr id="4" name="TextBox 3">
            <a:extLst>
              <a:ext uri="{FF2B5EF4-FFF2-40B4-BE49-F238E27FC236}">
                <a16:creationId xmlns:a16="http://schemas.microsoft.com/office/drawing/2014/main" id="{B5870FAC-A940-3984-E280-1C8765BD2690}"/>
              </a:ext>
            </a:extLst>
          </p:cNvPr>
          <p:cNvSpPr txBox="1"/>
          <p:nvPr/>
        </p:nvSpPr>
        <p:spPr>
          <a:xfrm>
            <a:off x="4398645" y="825362"/>
            <a:ext cx="4290060" cy="1200329"/>
          </a:xfrm>
          <a:prstGeom prst="rect">
            <a:avLst/>
          </a:prstGeom>
          <a:noFill/>
        </p:spPr>
        <p:txBody>
          <a:bodyPr wrap="square">
            <a:spAutoFit/>
          </a:bodyPr>
          <a:lstStyle/>
          <a:p>
            <a:pPr algn="ctr"/>
            <a:r>
              <a:rPr lang="en-US" sz="2800" dirty="0">
                <a:solidFill>
                  <a:srgbClr val="FFFF00"/>
                </a:solidFill>
                <a:latin typeface="Times New Roman" panose="02020603050405020304" pitchFamily="18" charset="0"/>
                <a:cs typeface="Times New Roman" panose="02020603050405020304" pitchFamily="18" charset="0"/>
              </a:rPr>
              <a:t>Step 7 :Conclusion</a:t>
            </a:r>
          </a:p>
          <a:p>
            <a:pPr algn="ctr"/>
            <a:endParaRPr lang="en-US" sz="2400" dirty="0">
              <a:solidFill>
                <a:srgbClr val="FFFF00"/>
              </a:solidFill>
              <a:latin typeface="Times New Roman" panose="02020603050405020304" pitchFamily="18" charset="0"/>
              <a:cs typeface="Times New Roman" panose="02020603050405020304" pitchFamily="18" charset="0"/>
            </a:endParaRPr>
          </a:p>
          <a:p>
            <a:pPr algn="ctr"/>
            <a:endParaRPr lang="en-US" sz="2000" dirty="0">
              <a:solidFill>
                <a:srgbClr val="FFFF00"/>
              </a:solidFill>
              <a:latin typeface="Times New Roman" panose="02020603050405020304" pitchFamily="18" charset="0"/>
              <a:cs typeface="Times New Roman" panose="02020603050405020304" pitchFamily="18" charset="0"/>
            </a:endParaRPr>
          </a:p>
        </p:txBody>
      </p:sp>
      <p:pic>
        <p:nvPicPr>
          <p:cNvPr id="8" name="Picture 7" descr="A diagram of a diagram&#10;&#10;Description automatically generated">
            <a:extLst>
              <a:ext uri="{FF2B5EF4-FFF2-40B4-BE49-F238E27FC236}">
                <a16:creationId xmlns:a16="http://schemas.microsoft.com/office/drawing/2014/main" id="{9AC7C67B-0B18-DD94-A823-37E7FC28FD3F}"/>
              </a:ext>
            </a:extLst>
          </p:cNvPr>
          <p:cNvPicPr>
            <a:picLocks noChangeAspect="1"/>
          </p:cNvPicPr>
          <p:nvPr/>
        </p:nvPicPr>
        <p:blipFill>
          <a:blip r:embed="rId3"/>
          <a:stretch>
            <a:fillRect/>
          </a:stretch>
        </p:blipFill>
        <p:spPr>
          <a:xfrm>
            <a:off x="112395" y="236220"/>
            <a:ext cx="4286250" cy="4732020"/>
          </a:xfrm>
          <a:prstGeom prst="rect">
            <a:avLst/>
          </a:prstGeom>
          <a:ln>
            <a:noFill/>
          </a:ln>
          <a:effectLst>
            <a:softEdge rad="112500"/>
          </a:effectLst>
        </p:spPr>
      </p:pic>
    </p:spTree>
    <p:extLst>
      <p:ext uri="{BB962C8B-B14F-4D97-AF65-F5344CB8AC3E}">
        <p14:creationId xmlns:p14="http://schemas.microsoft.com/office/powerpoint/2010/main" val="3127784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2A32E313-CF96-0FA5-7D22-896E207FED8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BF22752-9AE7-C105-1E04-48C17FE6F2C1}"/>
              </a:ext>
            </a:extLst>
          </p:cNvPr>
          <p:cNvSpPr txBox="1"/>
          <p:nvPr/>
        </p:nvSpPr>
        <p:spPr>
          <a:xfrm>
            <a:off x="4655819" y="428646"/>
            <a:ext cx="4404360" cy="1992661"/>
          </a:xfrm>
          <a:prstGeom prst="rect">
            <a:avLst/>
          </a:prstGeom>
          <a:noFill/>
        </p:spPr>
        <p:txBody>
          <a:bodyPr wrap="square">
            <a:spAutoFit/>
          </a:bodyPr>
          <a:lstStyle/>
          <a:p>
            <a:pPr algn="just" rtl="0">
              <a:lnSpc>
                <a:spcPct val="150000"/>
              </a:lnSpc>
            </a:pPr>
            <a:r>
              <a:rPr lang="en-US" b="1" dirty="0">
                <a:solidFill>
                  <a:srgbClr val="FFC000"/>
                </a:solidFill>
              </a:rPr>
              <a:t>Model Development</a:t>
            </a:r>
            <a:r>
              <a:rPr lang="ar-EG" b="1" dirty="0">
                <a:solidFill>
                  <a:srgbClr val="FFC000"/>
                </a:solidFill>
              </a:rPr>
              <a:t>:</a:t>
            </a:r>
            <a:r>
              <a:rPr lang="en-US" b="1" dirty="0">
                <a:solidFill>
                  <a:srgbClr val="FFC000"/>
                </a:solidFill>
              </a:rPr>
              <a:t> </a:t>
            </a:r>
            <a:r>
              <a:rPr lang="en-US" dirty="0">
                <a:solidFill>
                  <a:schemeClr val="bg1"/>
                </a:solidFill>
                <a:latin typeface="Times New Roman" panose="02020603050405020304" pitchFamily="18" charset="0"/>
                <a:cs typeface="Times New Roman" panose="02020603050405020304" pitchFamily="18" charset="0"/>
              </a:rPr>
              <a:t>The development of sophisticated models has led to improved accuracy and reliability in predictions. By leveraging advanced algorithms and machine learning techniques, we have created models that can analyze vast datasets efficiently, resulting in more informed decision-making processes.</a:t>
            </a:r>
          </a:p>
        </p:txBody>
      </p:sp>
      <p:sp>
        <p:nvSpPr>
          <p:cNvPr id="4" name="TextBox 3">
            <a:extLst>
              <a:ext uri="{FF2B5EF4-FFF2-40B4-BE49-F238E27FC236}">
                <a16:creationId xmlns:a16="http://schemas.microsoft.com/office/drawing/2014/main" id="{D3744352-9A0E-3AE5-16EB-2EEDE6D75C8D}"/>
              </a:ext>
            </a:extLst>
          </p:cNvPr>
          <p:cNvSpPr txBox="1"/>
          <p:nvPr/>
        </p:nvSpPr>
        <p:spPr>
          <a:xfrm>
            <a:off x="4655820" y="-6755"/>
            <a:ext cx="4572000" cy="400110"/>
          </a:xfrm>
          <a:prstGeom prst="rect">
            <a:avLst/>
          </a:prstGeom>
          <a:noFill/>
        </p:spPr>
        <p:txBody>
          <a:bodyPr wrap="square">
            <a:spAutoFit/>
          </a:bodyPr>
          <a:lstStyle/>
          <a:p>
            <a:pPr algn="ctr"/>
            <a:r>
              <a:rPr lang="en-US" sz="2000" dirty="0">
                <a:solidFill>
                  <a:srgbClr val="92D050"/>
                </a:solidFill>
                <a:latin typeface="Times New Roman" panose="02020603050405020304" pitchFamily="18" charset="0"/>
                <a:cs typeface="Times New Roman" panose="02020603050405020304" pitchFamily="18" charset="0"/>
              </a:rPr>
              <a:t> 1- Achievement</a:t>
            </a:r>
          </a:p>
        </p:txBody>
      </p:sp>
      <p:pic>
        <p:nvPicPr>
          <p:cNvPr id="6" name="Picture 5" descr="A diagram of a machine learning process&#10;&#10;Description automatically generated">
            <a:extLst>
              <a:ext uri="{FF2B5EF4-FFF2-40B4-BE49-F238E27FC236}">
                <a16:creationId xmlns:a16="http://schemas.microsoft.com/office/drawing/2014/main" id="{F8430EC3-E0FF-1AF0-4065-425F15E856D9}"/>
              </a:ext>
            </a:extLst>
          </p:cNvPr>
          <p:cNvPicPr>
            <a:picLocks noChangeAspect="1"/>
          </p:cNvPicPr>
          <p:nvPr/>
        </p:nvPicPr>
        <p:blipFill>
          <a:blip r:embed="rId3"/>
          <a:stretch>
            <a:fillRect/>
          </a:stretch>
        </p:blipFill>
        <p:spPr>
          <a:xfrm>
            <a:off x="-48454" y="139102"/>
            <a:ext cx="4620454" cy="2571750"/>
          </a:xfrm>
          <a:prstGeom prst="rect">
            <a:avLst/>
          </a:prstGeom>
          <a:ln>
            <a:noFill/>
          </a:ln>
          <a:effectLst>
            <a:softEdge rad="112500"/>
          </a:effectLst>
        </p:spPr>
      </p:pic>
      <p:sp>
        <p:nvSpPr>
          <p:cNvPr id="8" name="TextBox 7">
            <a:extLst>
              <a:ext uri="{FF2B5EF4-FFF2-40B4-BE49-F238E27FC236}">
                <a16:creationId xmlns:a16="http://schemas.microsoft.com/office/drawing/2014/main" id="{5B1D15B1-C5CF-65FD-053B-D0D4C1CD2953}"/>
              </a:ext>
            </a:extLst>
          </p:cNvPr>
          <p:cNvSpPr txBox="1"/>
          <p:nvPr/>
        </p:nvSpPr>
        <p:spPr>
          <a:xfrm>
            <a:off x="0" y="2896586"/>
            <a:ext cx="4613910" cy="1992661"/>
          </a:xfrm>
          <a:prstGeom prst="rect">
            <a:avLst/>
          </a:prstGeom>
          <a:noFill/>
        </p:spPr>
        <p:txBody>
          <a:bodyPr wrap="square">
            <a:spAutoFit/>
          </a:bodyPr>
          <a:lstStyle/>
          <a:p>
            <a:pPr algn="just" rtl="0">
              <a:lnSpc>
                <a:spcPct val="150000"/>
              </a:lnSpc>
            </a:pPr>
            <a:r>
              <a:rPr lang="en-US" b="1" dirty="0">
                <a:solidFill>
                  <a:srgbClr val="FFC000"/>
                </a:solidFill>
                <a:latin typeface="Times New Roman" panose="02020603050405020304" pitchFamily="18" charset="0"/>
                <a:cs typeface="Times New Roman" panose="02020603050405020304" pitchFamily="18" charset="0"/>
              </a:rPr>
              <a:t>Actionable Insights: </a:t>
            </a:r>
            <a:r>
              <a:rPr lang="en-US" dirty="0">
                <a:solidFill>
                  <a:schemeClr val="bg1"/>
                </a:solidFill>
                <a:latin typeface="Times New Roman" panose="02020603050405020304" pitchFamily="18" charset="0"/>
                <a:cs typeface="Times New Roman" panose="02020603050405020304" pitchFamily="18" charset="0"/>
              </a:rPr>
              <a:t>Through the application of these models, we have generated actionable insights that empower businesses to make strategic decisions. These insights are derived from comprehensive data analysis, allowing organizations to identify trends, customer preferences, and potential market opportunities.</a:t>
            </a:r>
          </a:p>
        </p:txBody>
      </p:sp>
      <p:pic>
        <p:nvPicPr>
          <p:cNvPr id="10" name="Picture 9" descr="A diagram of a pyramid&#10;&#10;Description automatically generated">
            <a:extLst>
              <a:ext uri="{FF2B5EF4-FFF2-40B4-BE49-F238E27FC236}">
                <a16:creationId xmlns:a16="http://schemas.microsoft.com/office/drawing/2014/main" id="{FEBB1F0F-8BC3-FBF5-FA2E-E7A72EB477C8}"/>
              </a:ext>
            </a:extLst>
          </p:cNvPr>
          <p:cNvPicPr>
            <a:picLocks noChangeAspect="1"/>
          </p:cNvPicPr>
          <p:nvPr/>
        </p:nvPicPr>
        <p:blipFill>
          <a:blip r:embed="rId4"/>
          <a:stretch>
            <a:fillRect/>
          </a:stretch>
        </p:blipFill>
        <p:spPr>
          <a:xfrm>
            <a:off x="4523546" y="2544495"/>
            <a:ext cx="4620453" cy="2599005"/>
          </a:xfrm>
          <a:prstGeom prst="rect">
            <a:avLst/>
          </a:prstGeom>
          <a:ln>
            <a:noFill/>
          </a:ln>
          <a:effectLst>
            <a:softEdge rad="112500"/>
          </a:effectLst>
        </p:spPr>
      </p:pic>
    </p:spTree>
    <p:extLst>
      <p:ext uri="{BB962C8B-B14F-4D97-AF65-F5344CB8AC3E}">
        <p14:creationId xmlns:p14="http://schemas.microsoft.com/office/powerpoint/2010/main" val="2052293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DC9CD722-8F6B-3896-6B55-9C110800437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875C009-BBCE-A169-3C1A-8EDF7DAC657A}"/>
              </a:ext>
            </a:extLst>
          </p:cNvPr>
          <p:cNvSpPr txBox="1"/>
          <p:nvPr/>
        </p:nvSpPr>
        <p:spPr>
          <a:xfrm>
            <a:off x="5737860" y="486038"/>
            <a:ext cx="3166354" cy="3904723"/>
          </a:xfrm>
          <a:prstGeom prst="rect">
            <a:avLst/>
          </a:prstGeom>
          <a:noFill/>
        </p:spPr>
        <p:txBody>
          <a:bodyPr wrap="square">
            <a:spAutoFit/>
          </a:bodyPr>
          <a:lstStyle/>
          <a:p>
            <a:pPr algn="just" rtl="0">
              <a:lnSpc>
                <a:spcPct val="200000"/>
              </a:lnSpc>
            </a:pPr>
            <a:r>
              <a:rPr lang="en-US" b="1" dirty="0">
                <a:solidFill>
                  <a:schemeClr val="accent1"/>
                </a:solidFill>
                <a:latin typeface="Times New Roman" panose="02020603050405020304" pitchFamily="18" charset="0"/>
                <a:cs typeface="Times New Roman" panose="02020603050405020304" pitchFamily="18" charset="0"/>
              </a:rPr>
              <a:t>Enhanced Market Predictions: </a:t>
            </a:r>
            <a:r>
              <a:rPr lang="en-US" dirty="0">
                <a:solidFill>
                  <a:schemeClr val="bg1"/>
                </a:solidFill>
                <a:latin typeface="Times New Roman" panose="02020603050405020304" pitchFamily="18" charset="0"/>
                <a:cs typeface="Times New Roman" panose="02020603050405020304" pitchFamily="18" charset="0"/>
              </a:rPr>
              <a:t>Our enhanced market predictions have provided stakeholders with a clearer understanding of market dynamics. By incorporating various data sources and analytical methods, we have been able to forecast market movements with greater precision, enabling businesses to stay ahead of the competition.</a:t>
            </a:r>
          </a:p>
        </p:txBody>
      </p:sp>
      <p:pic>
        <p:nvPicPr>
          <p:cNvPr id="5" name="Picture 4" descr="A diagram of a market prediction&#10;&#10;Description automatically generated">
            <a:extLst>
              <a:ext uri="{FF2B5EF4-FFF2-40B4-BE49-F238E27FC236}">
                <a16:creationId xmlns:a16="http://schemas.microsoft.com/office/drawing/2014/main" id="{461C30C9-7EB8-01C5-19E5-EE14E2E134F0}"/>
              </a:ext>
            </a:extLst>
          </p:cNvPr>
          <p:cNvPicPr>
            <a:picLocks noChangeAspect="1"/>
          </p:cNvPicPr>
          <p:nvPr/>
        </p:nvPicPr>
        <p:blipFill>
          <a:blip r:embed="rId3"/>
          <a:stretch>
            <a:fillRect/>
          </a:stretch>
        </p:blipFill>
        <p:spPr>
          <a:xfrm>
            <a:off x="72146" y="76200"/>
            <a:ext cx="5433547" cy="4724400"/>
          </a:xfrm>
          <a:prstGeom prst="rect">
            <a:avLst/>
          </a:prstGeom>
          <a:ln>
            <a:noFill/>
          </a:ln>
          <a:effectLst>
            <a:softEdge rad="112500"/>
          </a:effectLst>
        </p:spPr>
      </p:pic>
    </p:spTree>
    <p:extLst>
      <p:ext uri="{BB962C8B-B14F-4D97-AF65-F5344CB8AC3E}">
        <p14:creationId xmlns:p14="http://schemas.microsoft.com/office/powerpoint/2010/main" val="4236655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668F942E-7FBA-221F-DD55-9C3F91F7F64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F620AAA-4308-6B2F-2E7A-C1ABAEA514AA}"/>
              </a:ext>
            </a:extLst>
          </p:cNvPr>
          <p:cNvSpPr txBox="1"/>
          <p:nvPr/>
        </p:nvSpPr>
        <p:spPr>
          <a:xfrm>
            <a:off x="53340" y="1543333"/>
            <a:ext cx="3855720" cy="3285323"/>
          </a:xfrm>
          <a:prstGeom prst="rect">
            <a:avLst/>
          </a:prstGeom>
          <a:noFill/>
        </p:spPr>
        <p:txBody>
          <a:bodyPr wrap="square">
            <a:spAutoFit/>
          </a:bodyPr>
          <a:lstStyle/>
          <a:p>
            <a:pPr algn="just" rtl="0">
              <a:lnSpc>
                <a:spcPct val="150000"/>
              </a:lnSpc>
            </a:pPr>
            <a:r>
              <a:rPr lang="en-US" dirty="0">
                <a:solidFill>
                  <a:schemeClr val="bg1"/>
                </a:solidFill>
                <a:latin typeface="Times New Roman" panose="02020603050405020304" pitchFamily="18" charset="0"/>
                <a:cs typeface="Times New Roman" panose="02020603050405020304" pitchFamily="18" charset="0"/>
              </a:rPr>
              <a:t>In the ever-evolving landscape of stock market trading, understanding the influence of sentiment can significantly impact investment decisions. This document explores the integration of sentiment analysis with traditional technical indicators, specifically Moving Averages and the Relative Strength Index (RSI). By leveraging these tools, traders can enhance their decision-making processes while minimizing emotional biases that often cloud judgment in high-stakes environments.</a:t>
            </a:r>
          </a:p>
        </p:txBody>
      </p:sp>
      <p:pic>
        <p:nvPicPr>
          <p:cNvPr id="7" name="Picture 6" descr="A diagram of a diagram&#10;&#10;Description automatically generated">
            <a:extLst>
              <a:ext uri="{FF2B5EF4-FFF2-40B4-BE49-F238E27FC236}">
                <a16:creationId xmlns:a16="http://schemas.microsoft.com/office/drawing/2014/main" id="{18DB2084-C82E-2404-80DB-2FF8E7BA5151}"/>
              </a:ext>
            </a:extLst>
          </p:cNvPr>
          <p:cNvPicPr>
            <a:picLocks noChangeAspect="1"/>
          </p:cNvPicPr>
          <p:nvPr/>
        </p:nvPicPr>
        <p:blipFill>
          <a:blip r:embed="rId3"/>
          <a:stretch>
            <a:fillRect/>
          </a:stretch>
        </p:blipFill>
        <p:spPr>
          <a:xfrm>
            <a:off x="3909060" y="883920"/>
            <a:ext cx="5234940" cy="4193998"/>
          </a:xfrm>
          <a:prstGeom prst="rect">
            <a:avLst/>
          </a:prstGeom>
          <a:ln>
            <a:noFill/>
          </a:ln>
          <a:effectLst>
            <a:softEdge rad="112500"/>
          </a:effectLst>
        </p:spPr>
      </p:pic>
      <p:sp>
        <p:nvSpPr>
          <p:cNvPr id="8" name="TextBox 7">
            <a:extLst>
              <a:ext uri="{FF2B5EF4-FFF2-40B4-BE49-F238E27FC236}">
                <a16:creationId xmlns:a16="http://schemas.microsoft.com/office/drawing/2014/main" id="{D407EF20-7A79-3703-E99E-7FC27D8DB08C}"/>
              </a:ext>
            </a:extLst>
          </p:cNvPr>
          <p:cNvSpPr txBox="1"/>
          <p:nvPr/>
        </p:nvSpPr>
        <p:spPr>
          <a:xfrm>
            <a:off x="-487680" y="958558"/>
            <a:ext cx="4396740" cy="584775"/>
          </a:xfrm>
          <a:prstGeom prst="rect">
            <a:avLst/>
          </a:prstGeom>
          <a:noFill/>
        </p:spPr>
        <p:txBody>
          <a:bodyPr wrap="square">
            <a:spAutoFit/>
          </a:bodyPr>
          <a:lstStyle/>
          <a:p>
            <a:pPr algn="ctr"/>
            <a:r>
              <a:rPr lang="en-US" sz="3200" dirty="0">
                <a:solidFill>
                  <a:srgbClr val="FFFF00"/>
                </a:solidFill>
                <a:latin typeface="Times New Roman" panose="02020603050405020304" pitchFamily="18" charset="0"/>
                <a:cs typeface="Times New Roman" panose="02020603050405020304" pitchFamily="18" charset="0"/>
              </a:rPr>
              <a:t>Step 1 :Introduction</a:t>
            </a:r>
            <a:endParaRPr lang="en-US" sz="2000"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5417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58C0C5F4-63D9-7D9D-B355-3CC157D7280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A11C4EF-0FFC-3841-5B32-71C32599589C}"/>
              </a:ext>
            </a:extLst>
          </p:cNvPr>
          <p:cNvSpPr txBox="1"/>
          <p:nvPr/>
        </p:nvSpPr>
        <p:spPr>
          <a:xfrm>
            <a:off x="518160" y="98819"/>
            <a:ext cx="4572000" cy="400110"/>
          </a:xfrm>
          <a:prstGeom prst="rect">
            <a:avLst/>
          </a:prstGeom>
          <a:noFill/>
        </p:spPr>
        <p:txBody>
          <a:bodyPr wrap="square">
            <a:spAutoFit/>
          </a:bodyPr>
          <a:lstStyle/>
          <a:p>
            <a:pPr algn="ctr"/>
            <a:r>
              <a:rPr lang="en-US" sz="2000" dirty="0">
                <a:solidFill>
                  <a:srgbClr val="92D050"/>
                </a:solidFill>
                <a:latin typeface="Times New Roman" panose="02020603050405020304" pitchFamily="18" charset="0"/>
                <a:cs typeface="Times New Roman" panose="02020603050405020304" pitchFamily="18" charset="0"/>
              </a:rPr>
              <a:t> 2- Future Directions</a:t>
            </a:r>
          </a:p>
        </p:txBody>
      </p:sp>
      <p:sp>
        <p:nvSpPr>
          <p:cNvPr id="4" name="TextBox 3">
            <a:extLst>
              <a:ext uri="{FF2B5EF4-FFF2-40B4-BE49-F238E27FC236}">
                <a16:creationId xmlns:a16="http://schemas.microsoft.com/office/drawing/2014/main" id="{134B956F-6621-891D-003C-E13F71B662A0}"/>
              </a:ext>
            </a:extLst>
          </p:cNvPr>
          <p:cNvSpPr txBox="1"/>
          <p:nvPr/>
        </p:nvSpPr>
        <p:spPr>
          <a:xfrm>
            <a:off x="0" y="661540"/>
            <a:ext cx="4572000" cy="1669496"/>
          </a:xfrm>
          <a:prstGeom prst="rect">
            <a:avLst/>
          </a:prstGeom>
          <a:noFill/>
        </p:spPr>
        <p:txBody>
          <a:bodyPr wrap="square">
            <a:spAutoFit/>
          </a:bodyPr>
          <a:lstStyle/>
          <a:p>
            <a:pPr algn="just" rtl="0">
              <a:lnSpc>
                <a:spcPct val="150000"/>
              </a:lnSpc>
            </a:pPr>
            <a:r>
              <a:rPr lang="en-US" b="1" dirty="0">
                <a:solidFill>
                  <a:schemeClr val="accent1"/>
                </a:solidFill>
                <a:latin typeface="Times New Roman" panose="02020603050405020304" pitchFamily="18" charset="0"/>
                <a:cs typeface="Times New Roman" panose="02020603050405020304" pitchFamily="18" charset="0"/>
              </a:rPr>
              <a:t>Multilingual Sentiment Analysis: </a:t>
            </a:r>
            <a:r>
              <a:rPr lang="en-US" dirty="0">
                <a:solidFill>
                  <a:schemeClr val="bg1"/>
                </a:solidFill>
                <a:latin typeface="Times New Roman" panose="02020603050405020304" pitchFamily="18" charset="0"/>
                <a:cs typeface="Times New Roman" panose="02020603050405020304" pitchFamily="18" charset="0"/>
              </a:rPr>
              <a:t>One of the key future directions is the development of multilingual sentiment analysis capabilities. This will allow us to analyze customer sentiments across different languages and cultures, providing a more holistic view of market perceptions and preferences.</a:t>
            </a:r>
          </a:p>
        </p:txBody>
      </p:sp>
      <p:pic>
        <p:nvPicPr>
          <p:cNvPr id="6" name="Picture 5" descr="A diagram of a market analysis&#10;&#10;Description automatically generated">
            <a:extLst>
              <a:ext uri="{FF2B5EF4-FFF2-40B4-BE49-F238E27FC236}">
                <a16:creationId xmlns:a16="http://schemas.microsoft.com/office/drawing/2014/main" id="{28D48C2D-9C19-734C-F3CA-8D226382713D}"/>
              </a:ext>
            </a:extLst>
          </p:cNvPr>
          <p:cNvPicPr>
            <a:picLocks noChangeAspect="1"/>
          </p:cNvPicPr>
          <p:nvPr/>
        </p:nvPicPr>
        <p:blipFill>
          <a:blip r:embed="rId3"/>
          <a:stretch>
            <a:fillRect/>
          </a:stretch>
        </p:blipFill>
        <p:spPr>
          <a:xfrm>
            <a:off x="4572000" y="211708"/>
            <a:ext cx="4572000" cy="2569160"/>
          </a:xfrm>
          <a:prstGeom prst="rect">
            <a:avLst/>
          </a:prstGeom>
          <a:ln>
            <a:noFill/>
          </a:ln>
          <a:effectLst>
            <a:softEdge rad="112500"/>
          </a:effectLst>
        </p:spPr>
      </p:pic>
      <p:sp>
        <p:nvSpPr>
          <p:cNvPr id="8" name="TextBox 7">
            <a:extLst>
              <a:ext uri="{FF2B5EF4-FFF2-40B4-BE49-F238E27FC236}">
                <a16:creationId xmlns:a16="http://schemas.microsoft.com/office/drawing/2014/main" id="{01B3583B-31B6-8F73-5981-02375D44E7D6}"/>
              </a:ext>
            </a:extLst>
          </p:cNvPr>
          <p:cNvSpPr txBox="1"/>
          <p:nvPr/>
        </p:nvSpPr>
        <p:spPr>
          <a:xfrm>
            <a:off x="4449944" y="2851965"/>
            <a:ext cx="4579620" cy="1992661"/>
          </a:xfrm>
          <a:prstGeom prst="rect">
            <a:avLst/>
          </a:prstGeom>
          <a:noFill/>
        </p:spPr>
        <p:txBody>
          <a:bodyPr wrap="square">
            <a:spAutoFit/>
          </a:bodyPr>
          <a:lstStyle/>
          <a:p>
            <a:pPr algn="just" rtl="0">
              <a:lnSpc>
                <a:spcPct val="150000"/>
              </a:lnSpc>
            </a:pPr>
            <a:r>
              <a:rPr lang="en-US" b="1" dirty="0">
                <a:solidFill>
                  <a:schemeClr val="accent1"/>
                </a:solidFill>
                <a:latin typeface="Times New Roman" panose="02020603050405020304" pitchFamily="18" charset="0"/>
                <a:cs typeface="Times New Roman" panose="02020603050405020304" pitchFamily="18" charset="0"/>
              </a:rPr>
              <a:t>Real-Time Scalability: </a:t>
            </a:r>
            <a:r>
              <a:rPr lang="en-US" dirty="0">
                <a:solidFill>
                  <a:schemeClr val="bg1"/>
                </a:solidFill>
                <a:latin typeface="Times New Roman" panose="02020603050405020304" pitchFamily="18" charset="0"/>
                <a:cs typeface="Times New Roman" panose="02020603050405020304" pitchFamily="18" charset="0"/>
              </a:rPr>
              <a:t>Another important focus will be on achieving real-time scalability. As markets evolve rapidly, the ability to process and analyze data in real-time will be essential for timely decision-making. This will involve optimizing our models to handle large volumes of data without compromising performance.</a:t>
            </a:r>
          </a:p>
        </p:txBody>
      </p:sp>
      <p:pic>
        <p:nvPicPr>
          <p:cNvPr id="10" name="Picture 9" descr="A diagram of a lighthouse&#10;&#10;Description automatically generated">
            <a:extLst>
              <a:ext uri="{FF2B5EF4-FFF2-40B4-BE49-F238E27FC236}">
                <a16:creationId xmlns:a16="http://schemas.microsoft.com/office/drawing/2014/main" id="{8B1F7BEF-5BD8-364D-1E9C-19A204304FB6}"/>
              </a:ext>
            </a:extLst>
          </p:cNvPr>
          <p:cNvPicPr>
            <a:picLocks noChangeAspect="1"/>
          </p:cNvPicPr>
          <p:nvPr/>
        </p:nvPicPr>
        <p:blipFill>
          <a:blip r:embed="rId4"/>
          <a:stretch>
            <a:fillRect/>
          </a:stretch>
        </p:blipFill>
        <p:spPr>
          <a:xfrm>
            <a:off x="0" y="2571750"/>
            <a:ext cx="4449944" cy="2571750"/>
          </a:xfrm>
          <a:prstGeom prst="rect">
            <a:avLst/>
          </a:prstGeom>
          <a:ln>
            <a:noFill/>
          </a:ln>
          <a:effectLst>
            <a:softEdge rad="112500"/>
          </a:effectLst>
        </p:spPr>
      </p:pic>
    </p:spTree>
    <p:extLst>
      <p:ext uri="{BB962C8B-B14F-4D97-AF65-F5344CB8AC3E}">
        <p14:creationId xmlns:p14="http://schemas.microsoft.com/office/powerpoint/2010/main" val="598108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6E6DF509-DF37-8C15-8D51-EB1D9477139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C7608BD-CE27-ED17-2D59-5A60884A8240}"/>
              </a:ext>
            </a:extLst>
          </p:cNvPr>
          <p:cNvSpPr txBox="1"/>
          <p:nvPr/>
        </p:nvSpPr>
        <p:spPr>
          <a:xfrm>
            <a:off x="5966460" y="858173"/>
            <a:ext cx="3040380" cy="3473836"/>
          </a:xfrm>
          <a:prstGeom prst="rect">
            <a:avLst/>
          </a:prstGeom>
          <a:noFill/>
        </p:spPr>
        <p:txBody>
          <a:bodyPr wrap="square">
            <a:spAutoFit/>
          </a:bodyPr>
          <a:lstStyle/>
          <a:p>
            <a:pPr algn="just" rtl="0">
              <a:lnSpc>
                <a:spcPct val="200000"/>
              </a:lnSpc>
            </a:pPr>
            <a:r>
              <a:rPr lang="en-US" b="1" dirty="0">
                <a:solidFill>
                  <a:schemeClr val="accent1"/>
                </a:solidFill>
                <a:latin typeface="Times New Roman" panose="02020603050405020304" pitchFamily="18" charset="0"/>
                <a:cs typeface="Times New Roman" panose="02020603050405020304" pitchFamily="18" charset="0"/>
              </a:rPr>
              <a:t>Expanded Regional Analysis: </a:t>
            </a:r>
            <a:r>
              <a:rPr lang="en-US" dirty="0">
                <a:solidFill>
                  <a:schemeClr val="bg1"/>
                </a:solidFill>
                <a:latin typeface="Times New Roman" panose="02020603050405020304" pitchFamily="18" charset="0"/>
                <a:cs typeface="Times New Roman" panose="02020603050405020304" pitchFamily="18" charset="0"/>
              </a:rPr>
              <a:t>Lastly, we aim to expand our regional analysis to cover a broader range of geographical areas. By understanding regional differences in market behavior, we can tailor our models to better serve diverse markets and enhance the relevance of our predictions.</a:t>
            </a:r>
          </a:p>
        </p:txBody>
      </p:sp>
      <p:pic>
        <p:nvPicPr>
          <p:cNvPr id="5" name="Picture 4" descr="A diagram of a river flowing through a rectangular box&#10;&#10;Description automatically generated">
            <a:extLst>
              <a:ext uri="{FF2B5EF4-FFF2-40B4-BE49-F238E27FC236}">
                <a16:creationId xmlns:a16="http://schemas.microsoft.com/office/drawing/2014/main" id="{DBB816B0-0052-1135-A0AC-2F61F18A160F}"/>
              </a:ext>
            </a:extLst>
          </p:cNvPr>
          <p:cNvPicPr>
            <a:picLocks noChangeAspect="1"/>
          </p:cNvPicPr>
          <p:nvPr/>
        </p:nvPicPr>
        <p:blipFill>
          <a:blip r:embed="rId3"/>
          <a:stretch>
            <a:fillRect/>
          </a:stretch>
        </p:blipFill>
        <p:spPr>
          <a:xfrm>
            <a:off x="71173" y="0"/>
            <a:ext cx="5796228" cy="5143500"/>
          </a:xfrm>
          <a:prstGeom prst="rect">
            <a:avLst/>
          </a:prstGeom>
          <a:ln>
            <a:noFill/>
          </a:ln>
          <a:effectLst>
            <a:softEdge rad="112500"/>
          </a:effectLst>
        </p:spPr>
      </p:pic>
    </p:spTree>
    <p:extLst>
      <p:ext uri="{BB962C8B-B14F-4D97-AF65-F5344CB8AC3E}">
        <p14:creationId xmlns:p14="http://schemas.microsoft.com/office/powerpoint/2010/main" val="3690799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259" name="Google Shape;259;p47"/>
          <p:cNvSpPr txBox="1">
            <a:spLocks noGrp="1"/>
          </p:cNvSpPr>
          <p:nvPr>
            <p:ph type="title"/>
          </p:nvPr>
        </p:nvSpPr>
        <p:spPr>
          <a:xfrm>
            <a:off x="1302857" y="1648462"/>
            <a:ext cx="2746500" cy="409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latin typeface="Times New Roman" panose="02020603050405020304" pitchFamily="18" charset="0"/>
                <a:cs typeface="Times New Roman" panose="02020603050405020304" pitchFamily="18" charset="0"/>
              </a:rPr>
              <a:t>Thanks</a:t>
            </a:r>
            <a:endParaRPr sz="4800" dirty="0">
              <a:latin typeface="Times New Roman" panose="02020603050405020304" pitchFamily="18" charset="0"/>
              <a:cs typeface="Times New Roman" panose="02020603050405020304" pitchFamily="18" charset="0"/>
            </a:endParaRPr>
          </a:p>
        </p:txBody>
      </p:sp>
      <p:cxnSp>
        <p:nvCxnSpPr>
          <p:cNvPr id="260" name="Google Shape;260;p47"/>
          <p:cNvCxnSpPr/>
          <p:nvPr/>
        </p:nvCxnSpPr>
        <p:spPr>
          <a:xfrm>
            <a:off x="1446377" y="164846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1EAB2044-364F-88A9-4116-CFF9C286266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16027E8-035F-4E21-2B9B-DE77BA34B34D}"/>
              </a:ext>
            </a:extLst>
          </p:cNvPr>
          <p:cNvSpPr txBox="1"/>
          <p:nvPr/>
        </p:nvSpPr>
        <p:spPr>
          <a:xfrm>
            <a:off x="4616968" y="40480"/>
            <a:ext cx="4334723" cy="2562048"/>
          </a:xfrm>
          <a:prstGeom prst="rect">
            <a:avLst/>
          </a:prstGeom>
          <a:noFill/>
        </p:spPr>
        <p:txBody>
          <a:bodyPr wrap="square">
            <a:spAutoFit/>
          </a:bodyPr>
          <a:lstStyle/>
          <a:p>
            <a:pPr algn="just" rtl="0"/>
            <a:r>
              <a:rPr lang="en-US" sz="1600" b="1" dirty="0">
                <a:solidFill>
                  <a:schemeClr val="accent1">
                    <a:lumMod val="75000"/>
                  </a:schemeClr>
                </a:solidFill>
                <a:latin typeface="Times New Roman" panose="02020603050405020304" pitchFamily="18" charset="0"/>
                <a:cs typeface="Times New Roman" panose="02020603050405020304" pitchFamily="18" charset="0"/>
              </a:rPr>
              <a:t>Influence of Sentiment in the Stock Market</a:t>
            </a:r>
          </a:p>
          <a:p>
            <a:pPr algn="just" rtl="0">
              <a:lnSpc>
                <a:spcPct val="150000"/>
              </a:lnSpc>
            </a:pPr>
            <a:r>
              <a:rPr lang="en-US" dirty="0">
                <a:solidFill>
                  <a:schemeClr val="bg1"/>
                </a:solidFill>
                <a:latin typeface="Times New Roman" panose="02020603050405020304" pitchFamily="18" charset="0"/>
                <a:cs typeface="Times New Roman" panose="02020603050405020304" pitchFamily="18" charset="0"/>
              </a:rPr>
              <a:t>Sentiment plays a crucial role in the stock market, as it reflects the collective emotions and attitudes of investors towards specific stocks or the market as a whole. Positive sentiment can drive prices up, while negative sentiment can lead to declines. Understanding market sentiment allows traders to anticipate potential price movements and make informed decisions.</a:t>
            </a:r>
          </a:p>
        </p:txBody>
      </p:sp>
      <p:pic>
        <p:nvPicPr>
          <p:cNvPr id="5" name="Picture 4" descr="A diagram of a trading strategy&#10;&#10;Description automatically generated with medium confidence">
            <a:extLst>
              <a:ext uri="{FF2B5EF4-FFF2-40B4-BE49-F238E27FC236}">
                <a16:creationId xmlns:a16="http://schemas.microsoft.com/office/drawing/2014/main" id="{0F102D7F-EF55-2D52-6A2F-F2D5B51A39F6}"/>
              </a:ext>
            </a:extLst>
          </p:cNvPr>
          <p:cNvPicPr>
            <a:picLocks noChangeAspect="1"/>
          </p:cNvPicPr>
          <p:nvPr/>
        </p:nvPicPr>
        <p:blipFill>
          <a:blip r:embed="rId3"/>
          <a:stretch>
            <a:fillRect/>
          </a:stretch>
        </p:blipFill>
        <p:spPr>
          <a:xfrm>
            <a:off x="68580" y="167909"/>
            <a:ext cx="4395685" cy="2571750"/>
          </a:xfrm>
          <a:prstGeom prst="rect">
            <a:avLst/>
          </a:prstGeom>
          <a:ln>
            <a:noFill/>
          </a:ln>
          <a:effectLst>
            <a:softEdge rad="112500"/>
          </a:effectLst>
        </p:spPr>
      </p:pic>
      <p:sp>
        <p:nvSpPr>
          <p:cNvPr id="7" name="TextBox 6">
            <a:extLst>
              <a:ext uri="{FF2B5EF4-FFF2-40B4-BE49-F238E27FC236}">
                <a16:creationId xmlns:a16="http://schemas.microsoft.com/office/drawing/2014/main" id="{CA3A1101-1651-CBEE-5856-00D55ADA0F04}"/>
              </a:ext>
            </a:extLst>
          </p:cNvPr>
          <p:cNvSpPr txBox="1"/>
          <p:nvPr/>
        </p:nvSpPr>
        <p:spPr>
          <a:xfrm>
            <a:off x="247650" y="2849404"/>
            <a:ext cx="4395685" cy="2246769"/>
          </a:xfrm>
          <a:prstGeom prst="rect">
            <a:avLst/>
          </a:prstGeom>
          <a:noFill/>
        </p:spPr>
        <p:txBody>
          <a:bodyPr wrap="square">
            <a:spAutoFit/>
          </a:bodyPr>
          <a:lstStyle/>
          <a:p>
            <a:pPr algn="just" rtl="0"/>
            <a:r>
              <a:rPr lang="en-US" b="1" dirty="0">
                <a:solidFill>
                  <a:schemeClr val="accent1"/>
                </a:solidFill>
                <a:latin typeface="Times New Roman" panose="02020603050405020304" pitchFamily="18" charset="0"/>
                <a:cs typeface="Times New Roman" panose="02020603050405020304" pitchFamily="18" charset="0"/>
              </a:rPr>
              <a:t>Key Benefits</a:t>
            </a:r>
          </a:p>
          <a:p>
            <a:pPr algn="just" rtl="0"/>
            <a:r>
              <a:rPr lang="en-US" b="1" dirty="0">
                <a:solidFill>
                  <a:schemeClr val="accent1"/>
                </a:solidFill>
                <a:latin typeface="Times New Roman" panose="02020603050405020304" pitchFamily="18" charset="0"/>
                <a:cs typeface="Times New Roman" panose="02020603050405020304" pitchFamily="18" charset="0"/>
              </a:rPr>
              <a:t>Enhanced Decision-Making</a:t>
            </a:r>
            <a:r>
              <a:rPr lang="en-US" dirty="0">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By incorporating sentiment analysis, traders can complement their technical analysis with insights into market psychology, leading to more informed decisions.</a:t>
            </a:r>
          </a:p>
          <a:p>
            <a:pPr algn="just" rtl="0"/>
            <a:r>
              <a:rPr lang="en-US" b="1" dirty="0">
                <a:solidFill>
                  <a:schemeClr val="accent1"/>
                </a:solidFill>
                <a:latin typeface="Times New Roman" panose="02020603050405020304" pitchFamily="18" charset="0"/>
                <a:cs typeface="Times New Roman" panose="02020603050405020304" pitchFamily="18" charset="0"/>
              </a:rPr>
              <a:t>Reduced Emotional Bias</a:t>
            </a:r>
            <a:r>
              <a:rPr lang="en-US" dirty="0">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Relying solely on technical indicators can sometimes lead to emotional trading decisions. By using sentiment analysis, traders can ground their strategies in data-driven insights, reducing the likelihood of impulsive actions based on fear or greed.</a:t>
            </a:r>
          </a:p>
        </p:txBody>
      </p:sp>
      <p:pic>
        <p:nvPicPr>
          <p:cNvPr id="9" name="Picture 8" descr="A diagram of different colored squares&#10;&#10;Description automatically generated">
            <a:extLst>
              <a:ext uri="{FF2B5EF4-FFF2-40B4-BE49-F238E27FC236}">
                <a16:creationId xmlns:a16="http://schemas.microsoft.com/office/drawing/2014/main" id="{0C775236-73EB-53AD-FF26-2489FD089264}"/>
              </a:ext>
            </a:extLst>
          </p:cNvPr>
          <p:cNvPicPr>
            <a:picLocks noChangeAspect="1"/>
          </p:cNvPicPr>
          <p:nvPr/>
        </p:nvPicPr>
        <p:blipFill>
          <a:blip r:embed="rId4"/>
          <a:stretch>
            <a:fillRect/>
          </a:stretch>
        </p:blipFill>
        <p:spPr>
          <a:xfrm>
            <a:off x="4616968" y="2571750"/>
            <a:ext cx="4545675" cy="2571750"/>
          </a:xfrm>
          <a:prstGeom prst="rect">
            <a:avLst/>
          </a:prstGeom>
          <a:ln>
            <a:noFill/>
          </a:ln>
          <a:effectLst>
            <a:softEdge rad="112500"/>
          </a:effectLst>
        </p:spPr>
      </p:pic>
    </p:spTree>
    <p:extLst>
      <p:ext uri="{BB962C8B-B14F-4D97-AF65-F5344CB8AC3E}">
        <p14:creationId xmlns:p14="http://schemas.microsoft.com/office/powerpoint/2010/main" val="3355342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2C3AA89C-C811-046A-DA94-0311980CCCB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6AECE7E-2F24-8F5C-57AF-98C27E8CA6F4}"/>
              </a:ext>
            </a:extLst>
          </p:cNvPr>
          <p:cNvSpPr txBox="1"/>
          <p:nvPr/>
        </p:nvSpPr>
        <p:spPr>
          <a:xfrm>
            <a:off x="5882640" y="1442829"/>
            <a:ext cx="3261360" cy="3285323"/>
          </a:xfrm>
          <a:prstGeom prst="rect">
            <a:avLst/>
          </a:prstGeom>
          <a:noFill/>
        </p:spPr>
        <p:txBody>
          <a:bodyPr wrap="square">
            <a:spAutoFit/>
          </a:bodyPr>
          <a:lstStyle/>
          <a:p>
            <a:pPr algn="just" rtl="0">
              <a:lnSpc>
                <a:spcPct val="150000"/>
              </a:lnSpc>
            </a:pPr>
            <a:r>
              <a:rPr lang="en-US" dirty="0">
                <a:solidFill>
                  <a:schemeClr val="bg1"/>
                </a:solidFill>
                <a:latin typeface="Times New Roman" panose="02020603050405020304" pitchFamily="18" charset="0"/>
                <a:cs typeface="Times New Roman" panose="02020603050405020304" pitchFamily="18" charset="0"/>
              </a:rPr>
              <a:t>In today's data-driven world, the sheer volume of information available makes manual analysis impractical. This document explores the significant gap in risk assessment that arises from the traditional metrics used, which often fail to incorporate sentiment analysis. By understanding these limitations, organizations can better navigate risks and enhance their decision-making processes.</a:t>
            </a:r>
          </a:p>
        </p:txBody>
      </p:sp>
      <p:pic>
        <p:nvPicPr>
          <p:cNvPr id="5" name="Picture 4" descr="A diagram of a risk assessment gap&#10;&#10;Description automatically generated">
            <a:extLst>
              <a:ext uri="{FF2B5EF4-FFF2-40B4-BE49-F238E27FC236}">
                <a16:creationId xmlns:a16="http://schemas.microsoft.com/office/drawing/2014/main" id="{5A264393-9FDA-7BC5-1673-C1604AEABB97}"/>
              </a:ext>
            </a:extLst>
          </p:cNvPr>
          <p:cNvPicPr>
            <a:picLocks noChangeAspect="1"/>
          </p:cNvPicPr>
          <p:nvPr/>
        </p:nvPicPr>
        <p:blipFill>
          <a:blip r:embed="rId3"/>
          <a:stretch>
            <a:fillRect/>
          </a:stretch>
        </p:blipFill>
        <p:spPr>
          <a:xfrm>
            <a:off x="0" y="248274"/>
            <a:ext cx="5882640" cy="4646951"/>
          </a:xfrm>
          <a:prstGeom prst="rect">
            <a:avLst/>
          </a:prstGeom>
          <a:ln>
            <a:noFill/>
          </a:ln>
          <a:effectLst>
            <a:softEdge rad="112500"/>
          </a:effectLst>
        </p:spPr>
      </p:pic>
      <p:sp>
        <p:nvSpPr>
          <p:cNvPr id="6" name="TextBox 5">
            <a:extLst>
              <a:ext uri="{FF2B5EF4-FFF2-40B4-BE49-F238E27FC236}">
                <a16:creationId xmlns:a16="http://schemas.microsoft.com/office/drawing/2014/main" id="{C23A82B4-006E-9BE2-F7E5-B76B073E6D5E}"/>
              </a:ext>
            </a:extLst>
          </p:cNvPr>
          <p:cNvSpPr txBox="1"/>
          <p:nvPr/>
        </p:nvSpPr>
        <p:spPr>
          <a:xfrm>
            <a:off x="5791200" y="858054"/>
            <a:ext cx="3444240" cy="584775"/>
          </a:xfrm>
          <a:prstGeom prst="rect">
            <a:avLst/>
          </a:prstGeom>
          <a:noFill/>
        </p:spPr>
        <p:txBody>
          <a:bodyPr wrap="square">
            <a:spAutoFit/>
          </a:bodyPr>
          <a:lstStyle/>
          <a:p>
            <a:pPr algn="ctr"/>
            <a:r>
              <a:rPr lang="en-US" sz="3200" dirty="0">
                <a:solidFill>
                  <a:srgbClr val="FFFF00"/>
                </a:solidFill>
                <a:latin typeface="Times New Roman" panose="02020603050405020304" pitchFamily="18" charset="0"/>
                <a:cs typeface="Times New Roman" panose="02020603050405020304" pitchFamily="18" charset="0"/>
              </a:rPr>
              <a:t>Step 2 :Problem</a:t>
            </a:r>
            <a:endParaRPr lang="en-US" sz="2000"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2340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Shape31"/>
          <p:cNvGrpSpPr/>
          <p:nvPr>
            <p:custDataLst>
              <p:tags r:id="rId1"/>
            </p:custDataLst>
          </p:nvPr>
        </p:nvGrpSpPr>
        <p:grpSpPr>
          <a:xfrm>
            <a:off x="6057224" y="-253786"/>
            <a:ext cx="3237698" cy="2825537"/>
            <a:chOff x="7441297" y="-973382"/>
            <a:chExt cx="4316931" cy="3767383"/>
          </a:xfrm>
        </p:grpSpPr>
        <p:sp>
          <p:nvSpPr>
            <p:cNvPr id="42" name="Shape28">
              <a:extLst>
                <a:ext uri="{FF2B5EF4-FFF2-40B4-BE49-F238E27FC236}">
                  <a16:creationId xmlns:a16="http://schemas.microsoft.com/office/drawing/2014/main" id="{5254AFF9-1CC9-8FD8-58E9-18732651A2DC}"/>
                </a:ext>
              </a:extLst>
            </p:cNvPr>
            <p:cNvSpPr/>
            <p:nvPr>
              <p:custDataLst>
                <p:tags r:id="rId18"/>
              </p:custDataLst>
            </p:nvPr>
          </p:nvSpPr>
          <p:spPr>
            <a:xfrm rot="992668">
              <a:off x="7441297" y="-520993"/>
              <a:ext cx="946879" cy="1005241"/>
            </a:xfrm>
            <a:custGeom>
              <a:avLst/>
              <a:gdLst>
                <a:gd name="connsiteX0" fmla="*/ 366 w 3018774"/>
                <a:gd name="connsiteY0" fmla="*/ 1660124 h 3204838"/>
                <a:gd name="connsiteX1" fmla="*/ 1030176 w 3018774"/>
                <a:gd name="connsiteY1" fmla="*/ 0 h 3204838"/>
                <a:gd name="connsiteX2" fmla="*/ 3018774 w 3018774"/>
                <a:gd name="connsiteY2" fmla="*/ 1660124 h 3204838"/>
                <a:gd name="connsiteX3" fmla="*/ 1092320 w 3018774"/>
                <a:gd name="connsiteY3" fmla="*/ 3204838 h 3204838"/>
                <a:gd name="connsiteX4" fmla="*/ 366 w 3018774"/>
                <a:gd name="connsiteY4" fmla="*/ 1660124 h 3204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774" h="3204838">
                  <a:moveTo>
                    <a:pt x="366" y="1660124"/>
                  </a:moveTo>
                  <a:cubicBezTo>
                    <a:pt x="-9991" y="1125984"/>
                    <a:pt x="196666" y="0"/>
                    <a:pt x="1030176" y="0"/>
                  </a:cubicBezTo>
                  <a:cubicBezTo>
                    <a:pt x="1863686" y="0"/>
                    <a:pt x="3018774" y="826614"/>
                    <a:pt x="3018774" y="1660124"/>
                  </a:cubicBezTo>
                  <a:cubicBezTo>
                    <a:pt x="3018774" y="2493634"/>
                    <a:pt x="1925830" y="3204838"/>
                    <a:pt x="1092320" y="3204838"/>
                  </a:cubicBezTo>
                  <a:cubicBezTo>
                    <a:pt x="258810" y="3204838"/>
                    <a:pt x="10723" y="2194264"/>
                    <a:pt x="366" y="1660124"/>
                  </a:cubicBezTo>
                  <a:close/>
                </a:path>
              </a:pathLst>
            </a:custGeom>
            <a:solidFill>
              <a:srgbClr val="6495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50">
                <a:latin typeface="Times New Roman" panose="02020603050405020304" pitchFamily="18" charset="0"/>
                <a:cs typeface="Times New Roman" panose="02020603050405020304" pitchFamily="18" charset="0"/>
              </a:endParaRPr>
            </a:p>
          </p:txBody>
        </p:sp>
        <p:sp>
          <p:nvSpPr>
            <p:cNvPr id="43" name="Shape30">
              <a:extLst>
                <a:ext uri="{FF2B5EF4-FFF2-40B4-BE49-F238E27FC236}">
                  <a16:creationId xmlns:a16="http://schemas.microsoft.com/office/drawing/2014/main" id="{7550C2FD-236F-CA65-ED9E-ED877DA2523F}"/>
                </a:ext>
              </a:extLst>
            </p:cNvPr>
            <p:cNvSpPr/>
            <p:nvPr>
              <p:custDataLst>
                <p:tags r:id="rId19"/>
              </p:custDataLst>
            </p:nvPr>
          </p:nvSpPr>
          <p:spPr>
            <a:xfrm>
              <a:off x="7914739" y="-973382"/>
              <a:ext cx="3843489" cy="3767383"/>
            </a:xfrm>
            <a:custGeom>
              <a:avLst/>
              <a:gdLst>
                <a:gd name="connsiteX0" fmla="*/ 2009779 w 3843489"/>
                <a:gd name="connsiteY0" fmla="*/ 363 h 3767383"/>
                <a:gd name="connsiteX1" fmla="*/ 3543955 w 3843489"/>
                <a:gd name="connsiteY1" fmla="*/ 557625 h 3767383"/>
                <a:gd name="connsiteX2" fmla="*/ 2911033 w 3843489"/>
                <a:gd name="connsiteY2" fmla="*/ 3519958 h 3767383"/>
                <a:gd name="connsiteX3" fmla="*/ 675103 w 3843489"/>
                <a:gd name="connsiteY3" fmla="*/ 2898700 h 3767383"/>
                <a:gd name="connsiteX4" fmla="*/ 366297 w 3843489"/>
                <a:gd name="connsiteY4" fmla="*/ 522112 h 3767383"/>
                <a:gd name="connsiteX5" fmla="*/ 2009779 w 3843489"/>
                <a:gd name="connsiteY5" fmla="*/ 363 h 376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3488" h="3767383">
                  <a:moveTo>
                    <a:pt x="2009779" y="363"/>
                  </a:moveTo>
                  <a:cubicBezTo>
                    <a:pt x="2624359" y="-8976"/>
                    <a:pt x="3220721" y="161519"/>
                    <a:pt x="3543955" y="557625"/>
                  </a:cubicBezTo>
                  <a:cubicBezTo>
                    <a:pt x="4190425" y="1349836"/>
                    <a:pt x="3703244" y="2873488"/>
                    <a:pt x="2911033" y="3519958"/>
                  </a:cubicBezTo>
                  <a:cubicBezTo>
                    <a:pt x="2118822" y="4166427"/>
                    <a:pt x="1099227" y="3398342"/>
                    <a:pt x="675103" y="2898700"/>
                  </a:cubicBezTo>
                  <a:cubicBezTo>
                    <a:pt x="250981" y="2399059"/>
                    <a:pt x="-425914" y="1168581"/>
                    <a:pt x="366297" y="522112"/>
                  </a:cubicBezTo>
                  <a:cubicBezTo>
                    <a:pt x="762403" y="198877"/>
                    <a:pt x="1395200" y="9703"/>
                    <a:pt x="2009779" y="363"/>
                  </a:cubicBezTo>
                  <a:close/>
                </a:path>
              </a:pathLst>
            </a:custGeom>
            <a:blipFill>
              <a:blip r:embed="rId21"/>
              <a:stretch>
                <a:fillRect l="-23355" t="-109" r="-23355" b="-109"/>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solidFill>
                  <a:schemeClr val="tx1"/>
                </a:solidFill>
                <a:latin typeface="Times New Roman" panose="02020603050405020304" pitchFamily="18" charset="0"/>
                <a:cs typeface="Times New Roman" panose="02020603050405020304" pitchFamily="18" charset="0"/>
              </a:endParaRPr>
            </a:p>
          </p:txBody>
        </p:sp>
      </p:grpSp>
      <p:grpSp>
        <p:nvGrpSpPr>
          <p:cNvPr id="26" name="Shape32"/>
          <p:cNvGrpSpPr/>
          <p:nvPr>
            <p:custDataLst>
              <p:tags r:id="rId2"/>
            </p:custDataLst>
          </p:nvPr>
        </p:nvGrpSpPr>
        <p:grpSpPr>
          <a:xfrm>
            <a:off x="287894" y="1573357"/>
            <a:ext cx="378000" cy="351000"/>
            <a:chOff x="-119062" y="3039390"/>
            <a:chExt cx="504000" cy="468000"/>
          </a:xfrm>
        </p:grpSpPr>
        <p:sp>
          <p:nvSpPr>
            <p:cNvPr id="27" name="Shape4">
              <a:extLst>
                <a:ext uri="{FF2B5EF4-FFF2-40B4-BE49-F238E27FC236}">
                  <a16:creationId xmlns:a16="http://schemas.microsoft.com/office/drawing/2014/main" id="{C5AC1FEE-7C81-7FA0-EBCC-B0AEAF77BB99}"/>
                </a:ext>
              </a:extLst>
            </p:cNvPr>
            <p:cNvSpPr/>
            <p:nvPr>
              <p:custDataLst>
                <p:tags r:id="rId15"/>
              </p:custDataLst>
            </p:nvPr>
          </p:nvSpPr>
          <p:spPr>
            <a:xfrm rot="14067739">
              <a:off x="-122474" y="3044774"/>
              <a:ext cx="466029" cy="459205"/>
            </a:xfrm>
            <a:custGeom>
              <a:avLst/>
              <a:gdLst/>
              <a:ahLst/>
              <a:cxnLst/>
              <a:rect l="l" t="t" r="r" b="b"/>
              <a:pathLst>
                <a:path w="3018774" h="3204838" extrusionOk="0">
                  <a:moveTo>
                    <a:pt x="366" y="1660124"/>
                  </a:moveTo>
                  <a:cubicBezTo>
                    <a:pt x="-9991" y="1125984"/>
                    <a:pt x="196666" y="0"/>
                    <a:pt x="1030176" y="0"/>
                  </a:cubicBezTo>
                  <a:cubicBezTo>
                    <a:pt x="1863686" y="0"/>
                    <a:pt x="3018774" y="826614"/>
                    <a:pt x="3018774" y="1660124"/>
                  </a:cubicBezTo>
                  <a:cubicBezTo>
                    <a:pt x="3018774" y="2493634"/>
                    <a:pt x="1925830" y="3204838"/>
                    <a:pt x="1092320" y="3204838"/>
                  </a:cubicBezTo>
                  <a:cubicBezTo>
                    <a:pt x="258810" y="3204838"/>
                    <a:pt x="10723" y="2194264"/>
                    <a:pt x="366" y="1660124"/>
                  </a:cubicBezTo>
                  <a:close/>
                </a:path>
              </a:pathLst>
            </a:custGeom>
            <a:solidFill>
              <a:srgbClr val="000000">
                <a:alpha val="60000"/>
              </a:srgbClr>
            </a:solidFill>
            <a:ln>
              <a:noFill/>
            </a:ln>
          </p:spPr>
          <p:txBody>
            <a:bodyPr spcFirstLastPara="1" wrap="square" lIns="68569" tIns="34275" rIns="68569" bIns="34275" anchor="ctr" anchorCtr="0">
              <a:noAutofit/>
            </a:bodyPr>
            <a:lstStyle/>
            <a:p>
              <a:pPr algn="ctr">
                <a:spcBef>
                  <a:spcPct val="0"/>
                </a:spcBef>
                <a:spcAft>
                  <a:spcPct val="0"/>
                </a:spcAft>
              </a:pPr>
              <a:endParaRPr sz="1350">
                <a:solidFill>
                  <a:srgbClr val="FFFFFF"/>
                </a:solidFill>
                <a:latin typeface="Times New Roman" panose="02020603050405020304" pitchFamily="18" charset="0"/>
                <a:ea typeface="Bellota"/>
                <a:cs typeface="Times New Roman" panose="02020603050405020304" pitchFamily="18" charset="0"/>
                <a:sym typeface="Bellota"/>
              </a:endParaRPr>
            </a:p>
          </p:txBody>
        </p:sp>
        <p:sp>
          <p:nvSpPr>
            <p:cNvPr id="28" name="Shape6">
              <a:extLst>
                <a:ext uri="{FF2B5EF4-FFF2-40B4-BE49-F238E27FC236}">
                  <a16:creationId xmlns:a16="http://schemas.microsoft.com/office/drawing/2014/main" id="{6EFF1769-E922-067A-CA85-6861811BF188}"/>
                </a:ext>
              </a:extLst>
            </p:cNvPr>
            <p:cNvSpPr/>
            <p:nvPr>
              <p:custDataLst>
                <p:tags r:id="rId16"/>
              </p:custDataLst>
            </p:nvPr>
          </p:nvSpPr>
          <p:spPr>
            <a:xfrm rot="15486682">
              <a:off x="-69768" y="3022969"/>
              <a:ext cx="438285" cy="471127"/>
            </a:xfrm>
            <a:custGeom>
              <a:avLst/>
              <a:gdLst/>
              <a:ahLst/>
              <a:cxnLst/>
              <a:rect l="l" t="t" r="r" b="b"/>
              <a:pathLst>
                <a:path w="3018774" h="3204838" extrusionOk="0">
                  <a:moveTo>
                    <a:pt x="366" y="1660124"/>
                  </a:moveTo>
                  <a:cubicBezTo>
                    <a:pt x="-9991" y="1125984"/>
                    <a:pt x="196666" y="0"/>
                    <a:pt x="1030176" y="0"/>
                  </a:cubicBezTo>
                  <a:cubicBezTo>
                    <a:pt x="1863686" y="0"/>
                    <a:pt x="3018774" y="826614"/>
                    <a:pt x="3018774" y="1660124"/>
                  </a:cubicBezTo>
                  <a:cubicBezTo>
                    <a:pt x="3018774" y="2493634"/>
                    <a:pt x="1925830" y="3204838"/>
                    <a:pt x="1092320" y="3204838"/>
                  </a:cubicBezTo>
                  <a:cubicBezTo>
                    <a:pt x="258810" y="3204838"/>
                    <a:pt x="10723" y="2194264"/>
                    <a:pt x="366" y="1660124"/>
                  </a:cubicBezTo>
                  <a:close/>
                </a:path>
              </a:pathLst>
            </a:custGeom>
            <a:noFill/>
            <a:ln w="9525" cap="flat" cmpd="sng">
              <a:solidFill>
                <a:srgbClr val="000000"/>
              </a:solidFill>
              <a:prstDash val="solid"/>
              <a:miter lim="800000"/>
              <a:headEnd type="none" w="sm" len="sm"/>
              <a:tailEnd type="none" w="sm" len="sm"/>
            </a:ln>
          </p:spPr>
          <p:txBody>
            <a:bodyPr spcFirstLastPara="1" wrap="square" lIns="68569" tIns="34275" rIns="68569" bIns="34275" anchor="ctr" anchorCtr="0">
              <a:noAutofit/>
            </a:bodyPr>
            <a:lstStyle/>
            <a:p>
              <a:pPr algn="ctr">
                <a:spcBef>
                  <a:spcPct val="0"/>
                </a:spcBef>
                <a:spcAft>
                  <a:spcPct val="0"/>
                </a:spcAft>
              </a:pPr>
              <a:endParaRPr sz="1350">
                <a:solidFill>
                  <a:srgbClr val="FFFFFF"/>
                </a:solidFill>
                <a:latin typeface="Times New Roman" panose="02020603050405020304" pitchFamily="18" charset="0"/>
                <a:ea typeface="Bellota"/>
                <a:cs typeface="Times New Roman" panose="02020603050405020304" pitchFamily="18" charset="0"/>
                <a:sym typeface="Bellota"/>
              </a:endParaRPr>
            </a:p>
          </p:txBody>
        </p:sp>
        <p:pic>
          <p:nvPicPr>
            <p:cNvPr id="29" name="Shape8"/>
            <p:cNvPicPr/>
            <p:nvPr>
              <p:custDataLst>
                <p:tags r:id="rId17"/>
              </p:custDataLst>
            </p:nvPr>
          </p:nvPicPr>
          <p:blipFill>
            <a:blip r:embed="rId22">
              <a:extLst>
                <a:ext uri="{96DAC541-7B7A-43D3-8B79-37D633B846F1}">
                  <asvg:svgBlip xmlns:asvg="http://schemas.microsoft.com/office/drawing/2016/SVG/main" r:embed="rId23"/>
                </a:ext>
              </a:extLst>
            </a:blip>
            <a:stretch>
              <a:fillRect/>
            </a:stretch>
          </p:blipFill>
          <p:spPr>
            <a:xfrm>
              <a:off x="-6137" y="3128944"/>
              <a:ext cx="287914" cy="287914"/>
            </a:xfrm>
            <a:prstGeom prst="rect">
              <a:avLst/>
            </a:prstGeom>
          </p:spPr>
        </p:pic>
      </p:grpSp>
      <p:sp>
        <p:nvSpPr>
          <p:cNvPr id="30" name="Shape10"/>
          <p:cNvSpPr/>
          <p:nvPr>
            <p:custDataLst>
              <p:tags r:id="rId3"/>
            </p:custDataLst>
          </p:nvPr>
        </p:nvSpPr>
        <p:spPr>
          <a:xfrm>
            <a:off x="786074" y="1374942"/>
            <a:ext cx="4766359" cy="597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just">
              <a:lnSpc>
                <a:spcPct val="110000"/>
              </a:lnSpc>
              <a:spcBef>
                <a:spcPct val="0"/>
              </a:spcBef>
              <a:spcAft>
                <a:spcPct val="0"/>
              </a:spcAft>
            </a:pPr>
            <a:r>
              <a:rPr sz="900" dirty="0">
                <a:solidFill>
                  <a:srgbClr val="000000"/>
                </a:solidFill>
                <a:latin typeface="Times New Roman" panose="02020603050405020304" pitchFamily="18" charset="0"/>
                <a:cs typeface="Times New Roman" panose="02020603050405020304" pitchFamily="18" charset="0"/>
              </a:rPr>
              <a:t>The stock market is deeply influenced by human behavior, as investor sentiment often drives trends and price movements. This project presents a sentiment analysis system designed to evaluate financial news, social media posts, and market-related textual data. By leveraging </a:t>
            </a:r>
            <a:r>
              <a:rPr lang="en-US" sz="900" dirty="0">
                <a:solidFill>
                  <a:srgbClr val="000000"/>
                </a:solidFill>
                <a:latin typeface="Times New Roman" panose="02020603050405020304" pitchFamily="18" charset="0"/>
                <a:cs typeface="Times New Roman" panose="02020603050405020304" pitchFamily="18" charset="0"/>
              </a:rPr>
              <a:t>N</a:t>
            </a:r>
            <a:r>
              <a:rPr sz="900" dirty="0">
                <a:solidFill>
                  <a:srgbClr val="000000"/>
                </a:solidFill>
                <a:latin typeface="Times New Roman" panose="02020603050405020304" pitchFamily="18" charset="0"/>
                <a:cs typeface="Times New Roman" panose="02020603050405020304" pitchFamily="18" charset="0"/>
              </a:rPr>
              <a:t>atural Language Processing (NLP) techniques and machine learning models</a:t>
            </a:r>
            <a:r>
              <a:rPr lang="en-US" sz="900" dirty="0">
                <a:solidFill>
                  <a:srgbClr val="000000"/>
                </a:solidFill>
                <a:latin typeface="Times New Roman" panose="02020603050405020304" pitchFamily="18" charset="0"/>
                <a:cs typeface="Times New Roman" panose="02020603050405020304" pitchFamily="18" charset="0"/>
              </a:rPr>
              <a:t>.</a:t>
            </a:r>
            <a:endParaRPr sz="900" dirty="0">
              <a:solidFill>
                <a:srgbClr val="000000"/>
              </a:solidFill>
              <a:latin typeface="Times New Roman" panose="02020603050405020304" pitchFamily="18" charset="0"/>
              <a:cs typeface="Times New Roman" panose="02020603050405020304" pitchFamily="18" charset="0"/>
            </a:endParaRPr>
          </a:p>
        </p:txBody>
      </p:sp>
      <p:grpSp>
        <p:nvGrpSpPr>
          <p:cNvPr id="31" name="Shape33"/>
          <p:cNvGrpSpPr/>
          <p:nvPr>
            <p:custDataLst>
              <p:tags r:id="rId4"/>
            </p:custDataLst>
          </p:nvPr>
        </p:nvGrpSpPr>
        <p:grpSpPr>
          <a:xfrm>
            <a:off x="271096" y="2579927"/>
            <a:ext cx="378000" cy="351000"/>
            <a:chOff x="3769300" y="3039390"/>
            <a:chExt cx="504000" cy="468000"/>
          </a:xfrm>
        </p:grpSpPr>
        <p:sp>
          <p:nvSpPr>
            <p:cNvPr id="32" name="Shape12">
              <a:extLst>
                <a:ext uri="{FF2B5EF4-FFF2-40B4-BE49-F238E27FC236}">
                  <a16:creationId xmlns:a16="http://schemas.microsoft.com/office/drawing/2014/main" id="{C5AC1FEE-7C81-7FA0-EBCC-B0AEAF77BB99}"/>
                </a:ext>
              </a:extLst>
            </p:cNvPr>
            <p:cNvSpPr/>
            <p:nvPr>
              <p:custDataLst>
                <p:tags r:id="rId12"/>
              </p:custDataLst>
            </p:nvPr>
          </p:nvSpPr>
          <p:spPr>
            <a:xfrm rot="14067739">
              <a:off x="3765888" y="3044774"/>
              <a:ext cx="466029" cy="459205"/>
            </a:xfrm>
            <a:custGeom>
              <a:avLst/>
              <a:gdLst/>
              <a:ahLst/>
              <a:cxnLst/>
              <a:rect l="l" t="t" r="r" b="b"/>
              <a:pathLst>
                <a:path w="3018774" h="3204838" extrusionOk="0">
                  <a:moveTo>
                    <a:pt x="366" y="1660124"/>
                  </a:moveTo>
                  <a:cubicBezTo>
                    <a:pt x="-9991" y="1125984"/>
                    <a:pt x="196666" y="0"/>
                    <a:pt x="1030176" y="0"/>
                  </a:cubicBezTo>
                  <a:cubicBezTo>
                    <a:pt x="1863686" y="0"/>
                    <a:pt x="3018774" y="826614"/>
                    <a:pt x="3018774" y="1660124"/>
                  </a:cubicBezTo>
                  <a:cubicBezTo>
                    <a:pt x="3018774" y="2493634"/>
                    <a:pt x="1925830" y="3204838"/>
                    <a:pt x="1092320" y="3204838"/>
                  </a:cubicBezTo>
                  <a:cubicBezTo>
                    <a:pt x="258810" y="3204838"/>
                    <a:pt x="10723" y="2194264"/>
                    <a:pt x="366" y="1660124"/>
                  </a:cubicBezTo>
                  <a:close/>
                </a:path>
              </a:pathLst>
            </a:custGeom>
            <a:solidFill>
              <a:srgbClr val="000000">
                <a:alpha val="60000"/>
              </a:srgbClr>
            </a:solidFill>
            <a:ln>
              <a:noFill/>
            </a:ln>
          </p:spPr>
          <p:txBody>
            <a:bodyPr spcFirstLastPara="1" wrap="square" lIns="68569" tIns="34275" rIns="68569" bIns="34275" anchor="ctr" anchorCtr="0">
              <a:noAutofit/>
            </a:bodyPr>
            <a:lstStyle/>
            <a:p>
              <a:pPr algn="ctr">
                <a:spcBef>
                  <a:spcPct val="0"/>
                </a:spcBef>
                <a:spcAft>
                  <a:spcPct val="0"/>
                </a:spcAft>
              </a:pPr>
              <a:endParaRPr sz="1350">
                <a:solidFill>
                  <a:srgbClr val="FFFFFF"/>
                </a:solidFill>
                <a:latin typeface="Times New Roman" panose="02020603050405020304" pitchFamily="18" charset="0"/>
                <a:ea typeface="Bellota"/>
                <a:cs typeface="Times New Roman" panose="02020603050405020304" pitchFamily="18" charset="0"/>
                <a:sym typeface="Bellota"/>
              </a:endParaRPr>
            </a:p>
          </p:txBody>
        </p:sp>
        <p:sp>
          <p:nvSpPr>
            <p:cNvPr id="33" name="Shape14">
              <a:extLst>
                <a:ext uri="{FF2B5EF4-FFF2-40B4-BE49-F238E27FC236}">
                  <a16:creationId xmlns:a16="http://schemas.microsoft.com/office/drawing/2014/main" id="{6EFF1769-E922-067A-CA85-6861811BF188}"/>
                </a:ext>
              </a:extLst>
            </p:cNvPr>
            <p:cNvSpPr/>
            <p:nvPr>
              <p:custDataLst>
                <p:tags r:id="rId13"/>
              </p:custDataLst>
            </p:nvPr>
          </p:nvSpPr>
          <p:spPr>
            <a:xfrm rot="15486682">
              <a:off x="3818594" y="3022969"/>
              <a:ext cx="438285" cy="471127"/>
            </a:xfrm>
            <a:custGeom>
              <a:avLst/>
              <a:gdLst/>
              <a:ahLst/>
              <a:cxnLst/>
              <a:rect l="l" t="t" r="r" b="b"/>
              <a:pathLst>
                <a:path w="3018774" h="3204838" extrusionOk="0">
                  <a:moveTo>
                    <a:pt x="366" y="1660124"/>
                  </a:moveTo>
                  <a:cubicBezTo>
                    <a:pt x="-9991" y="1125984"/>
                    <a:pt x="196666" y="0"/>
                    <a:pt x="1030176" y="0"/>
                  </a:cubicBezTo>
                  <a:cubicBezTo>
                    <a:pt x="1863686" y="0"/>
                    <a:pt x="3018774" y="826614"/>
                    <a:pt x="3018774" y="1660124"/>
                  </a:cubicBezTo>
                  <a:cubicBezTo>
                    <a:pt x="3018774" y="2493634"/>
                    <a:pt x="1925830" y="3204838"/>
                    <a:pt x="1092320" y="3204838"/>
                  </a:cubicBezTo>
                  <a:cubicBezTo>
                    <a:pt x="258810" y="3204838"/>
                    <a:pt x="10723" y="2194264"/>
                    <a:pt x="366" y="1660124"/>
                  </a:cubicBezTo>
                  <a:close/>
                </a:path>
              </a:pathLst>
            </a:custGeom>
            <a:noFill/>
            <a:ln w="9525" cap="flat" cmpd="sng">
              <a:solidFill>
                <a:srgbClr val="000000"/>
              </a:solidFill>
              <a:prstDash val="solid"/>
              <a:miter lim="800000"/>
              <a:headEnd type="none" w="sm" len="sm"/>
              <a:tailEnd type="none" w="sm" len="sm"/>
            </a:ln>
          </p:spPr>
          <p:txBody>
            <a:bodyPr spcFirstLastPara="1" wrap="square" lIns="68569" tIns="34275" rIns="68569" bIns="34275" anchor="ctr" anchorCtr="0">
              <a:noAutofit/>
            </a:bodyPr>
            <a:lstStyle/>
            <a:p>
              <a:pPr algn="ctr">
                <a:spcBef>
                  <a:spcPct val="0"/>
                </a:spcBef>
                <a:spcAft>
                  <a:spcPct val="0"/>
                </a:spcAft>
              </a:pPr>
              <a:endParaRPr sz="1350">
                <a:solidFill>
                  <a:srgbClr val="FFFFFF"/>
                </a:solidFill>
                <a:latin typeface="Times New Roman" panose="02020603050405020304" pitchFamily="18" charset="0"/>
                <a:ea typeface="Bellota"/>
                <a:cs typeface="Times New Roman" panose="02020603050405020304" pitchFamily="18" charset="0"/>
                <a:sym typeface="Bellota"/>
              </a:endParaRPr>
            </a:p>
          </p:txBody>
        </p:sp>
        <p:pic>
          <p:nvPicPr>
            <p:cNvPr id="34" name="Shape16"/>
            <p:cNvPicPr/>
            <p:nvPr>
              <p:custDataLst>
                <p:tags r:id="rId14"/>
              </p:custDataLst>
            </p:nvPr>
          </p:nvPicPr>
          <p:blipFill>
            <a:blip r:embed="rId24">
              <a:extLst>
                <a:ext uri="{96DAC541-7B7A-43D3-8B79-37D633B846F1}">
                  <asvg:svgBlip xmlns:asvg="http://schemas.microsoft.com/office/drawing/2016/SVG/main" r:embed="rId25"/>
                </a:ext>
              </a:extLst>
            </a:blip>
            <a:stretch>
              <a:fillRect/>
            </a:stretch>
          </p:blipFill>
          <p:spPr>
            <a:xfrm>
              <a:off x="3882225" y="3128944"/>
              <a:ext cx="287914" cy="287914"/>
            </a:xfrm>
            <a:prstGeom prst="rect">
              <a:avLst/>
            </a:prstGeom>
          </p:spPr>
        </p:pic>
      </p:grpSp>
      <p:sp>
        <p:nvSpPr>
          <p:cNvPr id="35" name="Shape18"/>
          <p:cNvSpPr/>
          <p:nvPr>
            <p:custDataLst>
              <p:tags r:id="rId5"/>
            </p:custDataLst>
          </p:nvPr>
        </p:nvSpPr>
        <p:spPr>
          <a:xfrm>
            <a:off x="786074" y="2456293"/>
            <a:ext cx="4766358" cy="597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just">
              <a:lnSpc>
                <a:spcPct val="110000"/>
              </a:lnSpc>
              <a:spcBef>
                <a:spcPct val="0"/>
              </a:spcBef>
              <a:spcAft>
                <a:spcPct val="0"/>
              </a:spcAft>
            </a:pPr>
            <a:r>
              <a:rPr lang="en-US" sz="900" dirty="0">
                <a:solidFill>
                  <a:srgbClr val="000000"/>
                </a:solidFill>
                <a:latin typeface="Times New Roman" panose="02020603050405020304" pitchFamily="18" charset="0"/>
                <a:cs typeface="Times New Roman" panose="02020603050405020304" pitchFamily="18" charset="0"/>
              </a:rPr>
              <a:t>The model is trained on a diverse dataset of financial texts, including news articles, earnings reports, and social media commentary. Utilizing domain-specific lexicons and advanced algorithms, it effectively identifies bullish, bearish, or neutral sentiment, automating an otherwise resource-intensive task</a:t>
            </a:r>
            <a:endParaRPr sz="900" dirty="0">
              <a:solidFill>
                <a:srgbClr val="000000"/>
              </a:solidFill>
              <a:latin typeface="Times New Roman" panose="02020603050405020304" pitchFamily="18" charset="0"/>
              <a:cs typeface="Times New Roman" panose="02020603050405020304" pitchFamily="18" charset="0"/>
            </a:endParaRPr>
          </a:p>
        </p:txBody>
      </p:sp>
      <p:grpSp>
        <p:nvGrpSpPr>
          <p:cNvPr id="36" name="Shape34"/>
          <p:cNvGrpSpPr/>
          <p:nvPr>
            <p:custDataLst>
              <p:tags r:id="rId6"/>
            </p:custDataLst>
          </p:nvPr>
        </p:nvGrpSpPr>
        <p:grpSpPr>
          <a:xfrm>
            <a:off x="291556" y="3539777"/>
            <a:ext cx="378000" cy="351000"/>
            <a:chOff x="7657662" y="3039390"/>
            <a:chExt cx="504000" cy="468000"/>
          </a:xfrm>
        </p:grpSpPr>
        <p:sp>
          <p:nvSpPr>
            <p:cNvPr id="37" name="Shape20">
              <a:extLst>
                <a:ext uri="{FF2B5EF4-FFF2-40B4-BE49-F238E27FC236}">
                  <a16:creationId xmlns:a16="http://schemas.microsoft.com/office/drawing/2014/main" id="{C5AC1FEE-7C81-7FA0-EBCC-B0AEAF77BB99}"/>
                </a:ext>
              </a:extLst>
            </p:cNvPr>
            <p:cNvSpPr/>
            <p:nvPr>
              <p:custDataLst>
                <p:tags r:id="rId9"/>
              </p:custDataLst>
            </p:nvPr>
          </p:nvSpPr>
          <p:spPr>
            <a:xfrm rot="14067739">
              <a:off x="7654250" y="3044774"/>
              <a:ext cx="466029" cy="459205"/>
            </a:xfrm>
            <a:custGeom>
              <a:avLst/>
              <a:gdLst/>
              <a:ahLst/>
              <a:cxnLst/>
              <a:rect l="l" t="t" r="r" b="b"/>
              <a:pathLst>
                <a:path w="3018774" h="3204838" extrusionOk="0">
                  <a:moveTo>
                    <a:pt x="366" y="1660124"/>
                  </a:moveTo>
                  <a:cubicBezTo>
                    <a:pt x="-9991" y="1125984"/>
                    <a:pt x="196666" y="0"/>
                    <a:pt x="1030176" y="0"/>
                  </a:cubicBezTo>
                  <a:cubicBezTo>
                    <a:pt x="1863686" y="0"/>
                    <a:pt x="3018774" y="826614"/>
                    <a:pt x="3018774" y="1660124"/>
                  </a:cubicBezTo>
                  <a:cubicBezTo>
                    <a:pt x="3018774" y="2493634"/>
                    <a:pt x="1925830" y="3204838"/>
                    <a:pt x="1092320" y="3204838"/>
                  </a:cubicBezTo>
                  <a:cubicBezTo>
                    <a:pt x="258810" y="3204838"/>
                    <a:pt x="10723" y="2194264"/>
                    <a:pt x="366" y="1660124"/>
                  </a:cubicBezTo>
                  <a:close/>
                </a:path>
              </a:pathLst>
            </a:custGeom>
            <a:solidFill>
              <a:srgbClr val="000000">
                <a:alpha val="60000"/>
              </a:srgbClr>
            </a:solidFill>
            <a:ln>
              <a:noFill/>
            </a:ln>
          </p:spPr>
          <p:txBody>
            <a:bodyPr spcFirstLastPara="1" wrap="square" lIns="68569" tIns="34275" rIns="68569" bIns="34275" anchor="ctr" anchorCtr="0">
              <a:noAutofit/>
            </a:bodyPr>
            <a:lstStyle/>
            <a:p>
              <a:pPr algn="ctr">
                <a:spcBef>
                  <a:spcPct val="0"/>
                </a:spcBef>
                <a:spcAft>
                  <a:spcPct val="0"/>
                </a:spcAft>
              </a:pPr>
              <a:endParaRPr sz="1350">
                <a:solidFill>
                  <a:srgbClr val="FFFFFF"/>
                </a:solidFill>
                <a:latin typeface="Times New Roman" panose="02020603050405020304" pitchFamily="18" charset="0"/>
                <a:ea typeface="Bellota"/>
                <a:cs typeface="Times New Roman" panose="02020603050405020304" pitchFamily="18" charset="0"/>
                <a:sym typeface="Bellota"/>
              </a:endParaRPr>
            </a:p>
          </p:txBody>
        </p:sp>
        <p:sp>
          <p:nvSpPr>
            <p:cNvPr id="38" name="Shape22">
              <a:extLst>
                <a:ext uri="{FF2B5EF4-FFF2-40B4-BE49-F238E27FC236}">
                  <a16:creationId xmlns:a16="http://schemas.microsoft.com/office/drawing/2014/main" id="{6EFF1769-E922-067A-CA85-6861811BF188}"/>
                </a:ext>
              </a:extLst>
            </p:cNvPr>
            <p:cNvSpPr/>
            <p:nvPr>
              <p:custDataLst>
                <p:tags r:id="rId10"/>
              </p:custDataLst>
            </p:nvPr>
          </p:nvSpPr>
          <p:spPr>
            <a:xfrm rot="15486682">
              <a:off x="7706957" y="3022969"/>
              <a:ext cx="438285" cy="471127"/>
            </a:xfrm>
            <a:custGeom>
              <a:avLst/>
              <a:gdLst/>
              <a:ahLst/>
              <a:cxnLst/>
              <a:rect l="l" t="t" r="r" b="b"/>
              <a:pathLst>
                <a:path w="3018774" h="3204838" extrusionOk="0">
                  <a:moveTo>
                    <a:pt x="366" y="1660124"/>
                  </a:moveTo>
                  <a:cubicBezTo>
                    <a:pt x="-9991" y="1125984"/>
                    <a:pt x="196666" y="0"/>
                    <a:pt x="1030176" y="0"/>
                  </a:cubicBezTo>
                  <a:cubicBezTo>
                    <a:pt x="1863686" y="0"/>
                    <a:pt x="3018774" y="826614"/>
                    <a:pt x="3018774" y="1660124"/>
                  </a:cubicBezTo>
                  <a:cubicBezTo>
                    <a:pt x="3018774" y="2493634"/>
                    <a:pt x="1925830" y="3204838"/>
                    <a:pt x="1092320" y="3204838"/>
                  </a:cubicBezTo>
                  <a:cubicBezTo>
                    <a:pt x="258810" y="3204838"/>
                    <a:pt x="10723" y="2194264"/>
                    <a:pt x="366" y="1660124"/>
                  </a:cubicBezTo>
                  <a:close/>
                </a:path>
              </a:pathLst>
            </a:custGeom>
            <a:noFill/>
            <a:ln w="9525" cap="flat" cmpd="sng">
              <a:solidFill>
                <a:srgbClr val="000000"/>
              </a:solidFill>
              <a:prstDash val="solid"/>
              <a:miter lim="800000"/>
              <a:headEnd type="none" w="sm" len="sm"/>
              <a:tailEnd type="none" w="sm" len="sm"/>
            </a:ln>
          </p:spPr>
          <p:txBody>
            <a:bodyPr spcFirstLastPara="1" wrap="square" lIns="68569" tIns="34275" rIns="68569" bIns="34275" anchor="ctr" anchorCtr="0">
              <a:noAutofit/>
            </a:bodyPr>
            <a:lstStyle/>
            <a:p>
              <a:pPr algn="ctr">
                <a:spcBef>
                  <a:spcPct val="0"/>
                </a:spcBef>
                <a:spcAft>
                  <a:spcPct val="0"/>
                </a:spcAft>
              </a:pPr>
              <a:endParaRPr sz="1350">
                <a:solidFill>
                  <a:srgbClr val="FFFFFF"/>
                </a:solidFill>
                <a:latin typeface="Times New Roman" panose="02020603050405020304" pitchFamily="18" charset="0"/>
                <a:ea typeface="Bellota"/>
                <a:cs typeface="Times New Roman" panose="02020603050405020304" pitchFamily="18" charset="0"/>
                <a:sym typeface="Bellota"/>
              </a:endParaRPr>
            </a:p>
          </p:txBody>
        </p:sp>
        <p:pic>
          <p:nvPicPr>
            <p:cNvPr id="39" name="Shape24"/>
            <p:cNvPicPr/>
            <p:nvPr>
              <p:custDataLst>
                <p:tags r:id="rId11"/>
              </p:custDataLst>
            </p:nvPr>
          </p:nvPicPr>
          <p:blipFill>
            <a:blip r:embed="rId26">
              <a:extLst>
                <a:ext uri="{96DAC541-7B7A-43D3-8B79-37D633B846F1}">
                  <asvg:svgBlip xmlns:asvg="http://schemas.microsoft.com/office/drawing/2016/SVG/main" r:embed="rId27"/>
                </a:ext>
              </a:extLst>
            </a:blip>
            <a:stretch>
              <a:fillRect/>
            </a:stretch>
          </p:blipFill>
          <p:spPr>
            <a:xfrm>
              <a:off x="7768785" y="3161729"/>
              <a:ext cx="291521" cy="222346"/>
            </a:xfrm>
            <a:prstGeom prst="rect">
              <a:avLst/>
            </a:prstGeom>
          </p:spPr>
        </p:pic>
      </p:grpSp>
      <p:sp>
        <p:nvSpPr>
          <p:cNvPr id="40" name="Shape26"/>
          <p:cNvSpPr/>
          <p:nvPr>
            <p:custDataLst>
              <p:tags r:id="rId7"/>
            </p:custDataLst>
          </p:nvPr>
        </p:nvSpPr>
        <p:spPr>
          <a:xfrm>
            <a:off x="794221" y="3416143"/>
            <a:ext cx="4758212" cy="597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just">
              <a:lnSpc>
                <a:spcPct val="110000"/>
              </a:lnSpc>
              <a:spcBef>
                <a:spcPct val="0"/>
              </a:spcBef>
              <a:spcAft>
                <a:spcPct val="0"/>
              </a:spcAft>
            </a:pPr>
            <a:r>
              <a:rPr lang="en-US" sz="900" dirty="0">
                <a:solidFill>
                  <a:srgbClr val="000000"/>
                </a:solidFill>
                <a:latin typeface="Times New Roman" panose="02020603050405020304" pitchFamily="18" charset="0"/>
                <a:cs typeface="Times New Roman" panose="02020603050405020304" pitchFamily="18" charset="0"/>
              </a:rPr>
              <a:t>This tool empowers traders, analysts, and investors by delivering real-time sentiment-driven insights, enabling data-driven strategies and enhanced decision-making. It highlights the significant role of AI in analyzing psychological factors, which are essential for navigating the complexities of financial markets</a:t>
            </a:r>
          </a:p>
        </p:txBody>
      </p:sp>
      <p:sp>
        <p:nvSpPr>
          <p:cNvPr id="4" name="Shape35">
            <a:extLst>
              <a:ext uri="{FF2B5EF4-FFF2-40B4-BE49-F238E27FC236}">
                <a16:creationId xmlns:a16="http://schemas.microsoft.com/office/drawing/2014/main" id="{CE948A0C-6ABA-4807-B69E-A9C0C799CE42}"/>
              </a:ext>
            </a:extLst>
          </p:cNvPr>
          <p:cNvSpPr/>
          <p:nvPr>
            <p:custDataLst>
              <p:tags r:id="rId8"/>
            </p:custDataLst>
          </p:nvPr>
        </p:nvSpPr>
        <p:spPr>
          <a:xfrm>
            <a:off x="381539" y="570359"/>
            <a:ext cx="4632678" cy="5886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nSpc>
                <a:spcPct val="85000"/>
              </a:lnSpc>
              <a:spcBef>
                <a:spcPct val="0"/>
              </a:spcBef>
              <a:spcAft>
                <a:spcPct val="0"/>
              </a:spcAft>
            </a:pPr>
            <a:r>
              <a:rPr lang="en-US" sz="4400" b="1" dirty="0">
                <a:solidFill>
                  <a:srgbClr val="000000"/>
                </a:solidFill>
                <a:latin typeface="Times New Roman" panose="02020603050405020304" pitchFamily="18" charset="0"/>
                <a:cs typeface="Times New Roman" panose="02020603050405020304" pitchFamily="18" charset="0"/>
              </a:rPr>
              <a:t>Problem definition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Shape31"/>
          <p:cNvGrpSpPr/>
          <p:nvPr>
            <p:custDataLst>
              <p:tags r:id="rId1"/>
            </p:custDataLst>
          </p:nvPr>
        </p:nvGrpSpPr>
        <p:grpSpPr>
          <a:xfrm>
            <a:off x="7704360" y="-611289"/>
            <a:ext cx="1732609" cy="1777880"/>
            <a:chOff x="9637479" y="-1450051"/>
            <a:chExt cx="2310145" cy="2370506"/>
          </a:xfrm>
        </p:grpSpPr>
        <p:sp>
          <p:nvSpPr>
            <p:cNvPr id="42" name="Shape28">
              <a:extLst>
                <a:ext uri="{FF2B5EF4-FFF2-40B4-BE49-F238E27FC236}">
                  <a16:creationId xmlns:a16="http://schemas.microsoft.com/office/drawing/2014/main" id="{F6E512A8-048C-ADEF-E3E6-D7730EB7AE16}"/>
                </a:ext>
              </a:extLst>
            </p:cNvPr>
            <p:cNvSpPr/>
            <p:nvPr>
              <p:custDataLst>
                <p:tags r:id="rId18"/>
              </p:custDataLst>
            </p:nvPr>
          </p:nvSpPr>
          <p:spPr>
            <a:xfrm rot="19527976">
              <a:off x="9808243" y="-1450051"/>
              <a:ext cx="2139381" cy="2271243"/>
            </a:xfrm>
            <a:custGeom>
              <a:avLst/>
              <a:gdLst>
                <a:gd name="connsiteX0" fmla="*/ 366 w 3018774"/>
                <a:gd name="connsiteY0" fmla="*/ 1660124 h 3204838"/>
                <a:gd name="connsiteX1" fmla="*/ 1030176 w 3018774"/>
                <a:gd name="connsiteY1" fmla="*/ 0 h 3204838"/>
                <a:gd name="connsiteX2" fmla="*/ 3018774 w 3018774"/>
                <a:gd name="connsiteY2" fmla="*/ 1660124 h 3204838"/>
                <a:gd name="connsiteX3" fmla="*/ 1092320 w 3018774"/>
                <a:gd name="connsiteY3" fmla="*/ 3204838 h 3204838"/>
                <a:gd name="connsiteX4" fmla="*/ 366 w 3018774"/>
                <a:gd name="connsiteY4" fmla="*/ 1660124 h 3204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774" h="3204838">
                  <a:moveTo>
                    <a:pt x="366" y="1660124"/>
                  </a:moveTo>
                  <a:cubicBezTo>
                    <a:pt x="-9991" y="1125984"/>
                    <a:pt x="196666" y="0"/>
                    <a:pt x="1030176" y="0"/>
                  </a:cubicBezTo>
                  <a:cubicBezTo>
                    <a:pt x="1863686" y="0"/>
                    <a:pt x="3018774" y="826614"/>
                    <a:pt x="3018774" y="1660124"/>
                  </a:cubicBezTo>
                  <a:cubicBezTo>
                    <a:pt x="3018774" y="2493634"/>
                    <a:pt x="1925830" y="3204838"/>
                    <a:pt x="1092320" y="3204838"/>
                  </a:cubicBezTo>
                  <a:cubicBezTo>
                    <a:pt x="258810" y="3204838"/>
                    <a:pt x="10723" y="2194264"/>
                    <a:pt x="366" y="1660124"/>
                  </a:cubicBezTo>
                  <a:close/>
                </a:path>
              </a:pathLst>
            </a:custGeom>
            <a:solidFill>
              <a:srgbClr val="6495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rgbClr val="FFFFFF"/>
                  </a:solidFill>
                  <a:latin typeface="Bellota"/>
                  <a:ea typeface="+mn-ea"/>
                  <a:cs typeface="+mn-cs"/>
                </a:defRPr>
              </a:lvl1pPr>
              <a:lvl2pPr marL="457200" algn="l" defTabSz="914400" rtl="0" eaLnBrk="1" latinLnBrk="0" hangingPunct="1">
                <a:defRPr sz="1800" kern="1200">
                  <a:solidFill>
                    <a:srgbClr val="FFFFFF"/>
                  </a:solidFill>
                  <a:latin typeface="Bellota"/>
                  <a:ea typeface="+mn-ea"/>
                  <a:cs typeface="+mn-cs"/>
                </a:defRPr>
              </a:lvl2pPr>
              <a:lvl3pPr marL="914400" algn="l" defTabSz="914400" rtl="0" eaLnBrk="1" latinLnBrk="0" hangingPunct="1">
                <a:defRPr sz="1800" kern="1200">
                  <a:solidFill>
                    <a:srgbClr val="FFFFFF"/>
                  </a:solidFill>
                  <a:latin typeface="Bellota"/>
                  <a:ea typeface="+mn-ea"/>
                  <a:cs typeface="+mn-cs"/>
                </a:defRPr>
              </a:lvl3pPr>
              <a:lvl4pPr marL="1371600" algn="l" defTabSz="914400" rtl="0" eaLnBrk="1" latinLnBrk="0" hangingPunct="1">
                <a:defRPr sz="1800" kern="1200">
                  <a:solidFill>
                    <a:srgbClr val="FFFFFF"/>
                  </a:solidFill>
                  <a:latin typeface="Bellota"/>
                  <a:ea typeface="+mn-ea"/>
                  <a:cs typeface="+mn-cs"/>
                </a:defRPr>
              </a:lvl4pPr>
              <a:lvl5pPr marL="1828800" algn="l" defTabSz="914400" rtl="0" eaLnBrk="1" latinLnBrk="0" hangingPunct="1">
                <a:defRPr sz="1800" kern="1200">
                  <a:solidFill>
                    <a:srgbClr val="FFFFFF"/>
                  </a:solidFill>
                  <a:latin typeface="Bellota"/>
                  <a:ea typeface="+mn-ea"/>
                  <a:cs typeface="+mn-cs"/>
                </a:defRPr>
              </a:lvl5pPr>
              <a:lvl6pPr marL="2286000" algn="l" defTabSz="914400" rtl="0" eaLnBrk="1" latinLnBrk="0" hangingPunct="1">
                <a:defRPr sz="1800" kern="1200">
                  <a:solidFill>
                    <a:srgbClr val="FFFFFF"/>
                  </a:solidFill>
                  <a:latin typeface="Bellota"/>
                  <a:ea typeface="+mn-ea"/>
                  <a:cs typeface="+mn-cs"/>
                </a:defRPr>
              </a:lvl6pPr>
              <a:lvl7pPr marL="2743200" algn="l" defTabSz="914400" rtl="0" eaLnBrk="1" latinLnBrk="0" hangingPunct="1">
                <a:defRPr sz="1800" kern="1200">
                  <a:solidFill>
                    <a:srgbClr val="FFFFFF"/>
                  </a:solidFill>
                  <a:latin typeface="Bellota"/>
                  <a:ea typeface="+mn-ea"/>
                  <a:cs typeface="+mn-cs"/>
                </a:defRPr>
              </a:lvl7pPr>
              <a:lvl8pPr marL="3200400" algn="l" defTabSz="914400" rtl="0" eaLnBrk="1" latinLnBrk="0" hangingPunct="1">
                <a:defRPr sz="1800" kern="1200">
                  <a:solidFill>
                    <a:srgbClr val="FFFFFF"/>
                  </a:solidFill>
                  <a:latin typeface="Bellota"/>
                  <a:ea typeface="+mn-ea"/>
                  <a:cs typeface="+mn-cs"/>
                </a:defRPr>
              </a:lvl8pPr>
              <a:lvl9pPr marL="3657600" algn="l" defTabSz="914400" rtl="0" eaLnBrk="1" latinLnBrk="0" hangingPunct="1">
                <a:defRPr sz="1800" kern="1200">
                  <a:solidFill>
                    <a:srgbClr val="FFFFFF"/>
                  </a:solidFill>
                  <a:latin typeface="Bellota"/>
                  <a:ea typeface="+mn-ea"/>
                  <a:cs typeface="+mn-cs"/>
                </a:defRPr>
              </a:lvl9pPr>
            </a:lstStyle>
            <a:p>
              <a:pPr algn="ctr"/>
              <a:endParaRPr lang="en-US" sz="1350">
                <a:latin typeface="Times New Roman" panose="02020603050405020304" pitchFamily="18" charset="0"/>
                <a:cs typeface="Times New Roman" panose="02020603050405020304" pitchFamily="18" charset="0"/>
              </a:endParaRPr>
            </a:p>
          </p:txBody>
        </p:sp>
        <p:sp>
          <p:nvSpPr>
            <p:cNvPr id="43" name="Shape30">
              <a:extLst>
                <a:ext uri="{FF2B5EF4-FFF2-40B4-BE49-F238E27FC236}">
                  <a16:creationId xmlns:a16="http://schemas.microsoft.com/office/drawing/2014/main" id="{0D5452B4-0750-F04F-C8B6-740941CFA696}"/>
                </a:ext>
              </a:extLst>
            </p:cNvPr>
            <p:cNvSpPr/>
            <p:nvPr>
              <p:custDataLst>
                <p:tags r:id="rId19"/>
              </p:custDataLst>
            </p:nvPr>
          </p:nvSpPr>
          <p:spPr>
            <a:xfrm rot="5080207">
              <a:off x="9661057" y="131816"/>
              <a:ext cx="765062" cy="812217"/>
            </a:xfrm>
            <a:custGeom>
              <a:avLst/>
              <a:gdLst>
                <a:gd name="connsiteX0" fmla="*/ 366 w 3018774"/>
                <a:gd name="connsiteY0" fmla="*/ 1660124 h 3204838"/>
                <a:gd name="connsiteX1" fmla="*/ 1030176 w 3018774"/>
                <a:gd name="connsiteY1" fmla="*/ 0 h 3204838"/>
                <a:gd name="connsiteX2" fmla="*/ 3018774 w 3018774"/>
                <a:gd name="connsiteY2" fmla="*/ 1660124 h 3204838"/>
                <a:gd name="connsiteX3" fmla="*/ 1092320 w 3018774"/>
                <a:gd name="connsiteY3" fmla="*/ 3204838 h 3204838"/>
                <a:gd name="connsiteX4" fmla="*/ 366 w 3018774"/>
                <a:gd name="connsiteY4" fmla="*/ 1660124 h 3204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8774" h="3204838">
                  <a:moveTo>
                    <a:pt x="366" y="1660124"/>
                  </a:moveTo>
                  <a:cubicBezTo>
                    <a:pt x="-9991" y="1125984"/>
                    <a:pt x="196666" y="0"/>
                    <a:pt x="1030176" y="0"/>
                  </a:cubicBezTo>
                  <a:cubicBezTo>
                    <a:pt x="1863686" y="0"/>
                    <a:pt x="3018774" y="826614"/>
                    <a:pt x="3018774" y="1660124"/>
                  </a:cubicBezTo>
                  <a:cubicBezTo>
                    <a:pt x="3018774" y="2493634"/>
                    <a:pt x="1925830" y="3204838"/>
                    <a:pt x="1092320" y="3204838"/>
                  </a:cubicBezTo>
                  <a:cubicBezTo>
                    <a:pt x="258810" y="3204838"/>
                    <a:pt x="10723" y="2194264"/>
                    <a:pt x="366" y="1660124"/>
                  </a:cubicBezTo>
                  <a:close/>
                </a:path>
              </a:pathLst>
            </a:custGeom>
            <a:solidFill>
              <a:srgbClr val="649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rgbClr val="FFFFFF"/>
                  </a:solidFill>
                  <a:latin typeface="Bellota"/>
                  <a:ea typeface="+mn-ea"/>
                  <a:cs typeface="+mn-cs"/>
                </a:defRPr>
              </a:lvl1pPr>
              <a:lvl2pPr marL="457200" algn="l" defTabSz="914400" rtl="0" eaLnBrk="1" latinLnBrk="0" hangingPunct="1">
                <a:defRPr sz="1800" kern="1200">
                  <a:solidFill>
                    <a:srgbClr val="FFFFFF"/>
                  </a:solidFill>
                  <a:latin typeface="Bellota"/>
                  <a:ea typeface="+mn-ea"/>
                  <a:cs typeface="+mn-cs"/>
                </a:defRPr>
              </a:lvl2pPr>
              <a:lvl3pPr marL="914400" algn="l" defTabSz="914400" rtl="0" eaLnBrk="1" latinLnBrk="0" hangingPunct="1">
                <a:defRPr sz="1800" kern="1200">
                  <a:solidFill>
                    <a:srgbClr val="FFFFFF"/>
                  </a:solidFill>
                  <a:latin typeface="Bellota"/>
                  <a:ea typeface="+mn-ea"/>
                  <a:cs typeface="+mn-cs"/>
                </a:defRPr>
              </a:lvl3pPr>
              <a:lvl4pPr marL="1371600" algn="l" defTabSz="914400" rtl="0" eaLnBrk="1" latinLnBrk="0" hangingPunct="1">
                <a:defRPr sz="1800" kern="1200">
                  <a:solidFill>
                    <a:srgbClr val="FFFFFF"/>
                  </a:solidFill>
                  <a:latin typeface="Bellota"/>
                  <a:ea typeface="+mn-ea"/>
                  <a:cs typeface="+mn-cs"/>
                </a:defRPr>
              </a:lvl4pPr>
              <a:lvl5pPr marL="1828800" algn="l" defTabSz="914400" rtl="0" eaLnBrk="1" latinLnBrk="0" hangingPunct="1">
                <a:defRPr sz="1800" kern="1200">
                  <a:solidFill>
                    <a:srgbClr val="FFFFFF"/>
                  </a:solidFill>
                  <a:latin typeface="Bellota"/>
                  <a:ea typeface="+mn-ea"/>
                  <a:cs typeface="+mn-cs"/>
                </a:defRPr>
              </a:lvl5pPr>
              <a:lvl6pPr marL="2286000" algn="l" defTabSz="914400" rtl="0" eaLnBrk="1" latinLnBrk="0" hangingPunct="1">
                <a:defRPr sz="1800" kern="1200">
                  <a:solidFill>
                    <a:srgbClr val="FFFFFF"/>
                  </a:solidFill>
                  <a:latin typeface="Bellota"/>
                  <a:ea typeface="+mn-ea"/>
                  <a:cs typeface="+mn-cs"/>
                </a:defRPr>
              </a:lvl6pPr>
              <a:lvl7pPr marL="2743200" algn="l" defTabSz="914400" rtl="0" eaLnBrk="1" latinLnBrk="0" hangingPunct="1">
                <a:defRPr sz="1800" kern="1200">
                  <a:solidFill>
                    <a:srgbClr val="FFFFFF"/>
                  </a:solidFill>
                  <a:latin typeface="Bellota"/>
                  <a:ea typeface="+mn-ea"/>
                  <a:cs typeface="+mn-cs"/>
                </a:defRPr>
              </a:lvl7pPr>
              <a:lvl8pPr marL="3200400" algn="l" defTabSz="914400" rtl="0" eaLnBrk="1" latinLnBrk="0" hangingPunct="1">
                <a:defRPr sz="1800" kern="1200">
                  <a:solidFill>
                    <a:srgbClr val="FFFFFF"/>
                  </a:solidFill>
                  <a:latin typeface="Bellota"/>
                  <a:ea typeface="+mn-ea"/>
                  <a:cs typeface="+mn-cs"/>
                </a:defRPr>
              </a:lvl8pPr>
              <a:lvl9pPr marL="3657600" algn="l" defTabSz="914400" rtl="0" eaLnBrk="1" latinLnBrk="0" hangingPunct="1">
                <a:defRPr sz="1800" kern="1200">
                  <a:solidFill>
                    <a:srgbClr val="FFFFFF"/>
                  </a:solidFill>
                  <a:latin typeface="Bellota"/>
                  <a:ea typeface="+mn-ea"/>
                  <a:cs typeface="+mn-cs"/>
                </a:defRPr>
              </a:lvl9pPr>
            </a:lstStyle>
            <a:p>
              <a:pPr algn="ctr"/>
              <a:endParaRPr lang="en-US" sz="1350">
                <a:latin typeface="Times New Roman" panose="02020603050405020304" pitchFamily="18" charset="0"/>
                <a:cs typeface="Times New Roman" panose="02020603050405020304" pitchFamily="18" charset="0"/>
              </a:endParaRPr>
            </a:p>
          </p:txBody>
        </p:sp>
      </p:grpSp>
      <p:grpSp>
        <p:nvGrpSpPr>
          <p:cNvPr id="26" name="Shape32"/>
          <p:cNvGrpSpPr/>
          <p:nvPr>
            <p:custDataLst>
              <p:tags r:id="rId2"/>
            </p:custDataLst>
          </p:nvPr>
        </p:nvGrpSpPr>
        <p:grpSpPr>
          <a:xfrm>
            <a:off x="723900" y="1671144"/>
            <a:ext cx="378000" cy="351000"/>
            <a:chOff x="330200" y="1593192"/>
            <a:chExt cx="504000" cy="468000"/>
          </a:xfrm>
        </p:grpSpPr>
        <p:sp>
          <p:nvSpPr>
            <p:cNvPr id="27" name="Shape4">
              <a:extLst>
                <a:ext uri="{FF2B5EF4-FFF2-40B4-BE49-F238E27FC236}">
                  <a16:creationId xmlns:a16="http://schemas.microsoft.com/office/drawing/2014/main" id="{8F848137-2595-3792-C0C3-0083FD992D43}"/>
                </a:ext>
              </a:extLst>
            </p:cNvPr>
            <p:cNvSpPr/>
            <p:nvPr>
              <p:custDataLst>
                <p:tags r:id="rId15"/>
              </p:custDataLst>
            </p:nvPr>
          </p:nvSpPr>
          <p:spPr>
            <a:xfrm rot="14067739">
              <a:off x="326788" y="1598576"/>
              <a:ext cx="466029" cy="459205"/>
            </a:xfrm>
            <a:custGeom>
              <a:avLst/>
              <a:gdLst/>
              <a:ahLst/>
              <a:cxnLst/>
              <a:rect l="l" t="t" r="r" b="b"/>
              <a:pathLst>
                <a:path w="3018774" h="3204838" extrusionOk="0">
                  <a:moveTo>
                    <a:pt x="366" y="1660124"/>
                  </a:moveTo>
                  <a:cubicBezTo>
                    <a:pt x="-9991" y="1125984"/>
                    <a:pt x="196666" y="0"/>
                    <a:pt x="1030176" y="0"/>
                  </a:cubicBezTo>
                  <a:cubicBezTo>
                    <a:pt x="1863686" y="0"/>
                    <a:pt x="3018774" y="826614"/>
                    <a:pt x="3018774" y="1660124"/>
                  </a:cubicBezTo>
                  <a:cubicBezTo>
                    <a:pt x="3018774" y="2493634"/>
                    <a:pt x="1925830" y="3204838"/>
                    <a:pt x="1092320" y="3204838"/>
                  </a:cubicBezTo>
                  <a:cubicBezTo>
                    <a:pt x="258810" y="3204838"/>
                    <a:pt x="10723" y="2194264"/>
                    <a:pt x="366" y="1660124"/>
                  </a:cubicBezTo>
                  <a:close/>
                </a:path>
              </a:pathLst>
            </a:custGeom>
            <a:solidFill>
              <a:srgbClr val="000000">
                <a:alpha val="60000"/>
              </a:srgbClr>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spcAft>
                  <a:spcPct val="0"/>
                </a:spcAft>
              </a:pPr>
              <a:endParaRPr sz="1350">
                <a:solidFill>
                  <a:srgbClr val="FFFFFF"/>
                </a:solidFill>
                <a:latin typeface="Times New Roman" panose="02020603050405020304" pitchFamily="18" charset="0"/>
                <a:ea typeface="Bellota"/>
                <a:cs typeface="Times New Roman" panose="02020603050405020304" pitchFamily="18" charset="0"/>
                <a:sym typeface="Bellota"/>
              </a:endParaRPr>
            </a:p>
          </p:txBody>
        </p:sp>
        <p:sp>
          <p:nvSpPr>
            <p:cNvPr id="28" name="Shape6">
              <a:extLst>
                <a:ext uri="{FF2B5EF4-FFF2-40B4-BE49-F238E27FC236}">
                  <a16:creationId xmlns:a16="http://schemas.microsoft.com/office/drawing/2014/main" id="{4AACB192-0245-B6A1-AF14-1E7A0DA6CCE4}"/>
                </a:ext>
              </a:extLst>
            </p:cNvPr>
            <p:cNvSpPr/>
            <p:nvPr>
              <p:custDataLst>
                <p:tags r:id="rId16"/>
              </p:custDataLst>
            </p:nvPr>
          </p:nvSpPr>
          <p:spPr>
            <a:xfrm rot="15486682">
              <a:off x="379494" y="1576771"/>
              <a:ext cx="438285" cy="471127"/>
            </a:xfrm>
            <a:custGeom>
              <a:avLst/>
              <a:gdLst/>
              <a:ahLst/>
              <a:cxnLst/>
              <a:rect l="l" t="t" r="r" b="b"/>
              <a:pathLst>
                <a:path w="3018774" h="3204838" extrusionOk="0">
                  <a:moveTo>
                    <a:pt x="366" y="1660124"/>
                  </a:moveTo>
                  <a:cubicBezTo>
                    <a:pt x="-9991" y="1125984"/>
                    <a:pt x="196666" y="0"/>
                    <a:pt x="1030176" y="0"/>
                  </a:cubicBezTo>
                  <a:cubicBezTo>
                    <a:pt x="1863686" y="0"/>
                    <a:pt x="3018774" y="826614"/>
                    <a:pt x="3018774" y="1660124"/>
                  </a:cubicBezTo>
                  <a:cubicBezTo>
                    <a:pt x="3018774" y="2493634"/>
                    <a:pt x="1925830" y="3204838"/>
                    <a:pt x="1092320" y="3204838"/>
                  </a:cubicBezTo>
                  <a:cubicBezTo>
                    <a:pt x="258810" y="3204838"/>
                    <a:pt x="10723" y="2194264"/>
                    <a:pt x="366" y="1660124"/>
                  </a:cubicBezTo>
                  <a:close/>
                </a:path>
              </a:pathLst>
            </a:custGeom>
            <a:noFill/>
            <a:ln w="9525" cap="flat" cmpd="sng">
              <a:solidFill>
                <a:srgbClr val="000000"/>
              </a:solidFill>
              <a:prstDash val="solid"/>
              <a:miter lim="800000"/>
              <a:headEnd type="none" w="sm" len="sm"/>
              <a:tailEnd type="none" w="sm" len="sm"/>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spcAft>
                  <a:spcPct val="0"/>
                </a:spcAft>
              </a:pPr>
              <a:endParaRPr sz="1350">
                <a:solidFill>
                  <a:srgbClr val="FFFFFF"/>
                </a:solidFill>
                <a:latin typeface="Times New Roman" panose="02020603050405020304" pitchFamily="18" charset="0"/>
                <a:ea typeface="Bellota"/>
                <a:cs typeface="Times New Roman" panose="02020603050405020304" pitchFamily="18" charset="0"/>
                <a:sym typeface="Bellota"/>
              </a:endParaRPr>
            </a:p>
          </p:txBody>
        </p:sp>
        <p:pic>
          <p:nvPicPr>
            <p:cNvPr id="29" name="Shape8"/>
            <p:cNvPicPr/>
            <p:nvPr>
              <p:custDataLst>
                <p:tags r:id="rId17"/>
              </p:custDataLst>
            </p:nvPr>
          </p:nvPicPr>
          <p:blipFill>
            <a:blip r:embed="rId21">
              <a:extLst>
                <a:ext uri="{96DAC541-7B7A-43D3-8B79-37D633B846F1}">
                  <asvg:svgBlip xmlns:asvg="http://schemas.microsoft.com/office/drawing/2016/SVG/main" r:embed="rId22"/>
                </a:ext>
              </a:extLst>
            </a:blip>
            <a:stretch>
              <a:fillRect/>
            </a:stretch>
          </p:blipFill>
          <p:spPr>
            <a:xfrm>
              <a:off x="443125" y="1682746"/>
              <a:ext cx="287914" cy="287914"/>
            </a:xfrm>
            <a:prstGeom prst="rect">
              <a:avLst/>
            </a:prstGeom>
          </p:spPr>
        </p:pic>
      </p:grpSp>
      <p:sp>
        <p:nvSpPr>
          <p:cNvPr id="30" name="Shape10"/>
          <p:cNvSpPr/>
          <p:nvPr>
            <p:custDataLst>
              <p:tags r:id="rId3"/>
            </p:custDataLst>
          </p:nvPr>
        </p:nvSpPr>
        <p:spPr>
          <a:xfrm>
            <a:off x="1290900" y="1754461"/>
            <a:ext cx="2848537" cy="1477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marL="0" algn="l" defTabSz="914400" rtl="0" eaLnBrk="1" latinLnBrk="0" hangingPunct="1">
              <a:defRPr sz="1800" kern="1200">
                <a:solidFill>
                  <a:srgbClr val="FFFFFF"/>
                </a:solidFill>
                <a:latin typeface="Bellota"/>
                <a:ea typeface="+mn-ea"/>
                <a:cs typeface="+mn-cs"/>
              </a:defRPr>
            </a:lvl1pPr>
            <a:lvl2pPr marL="457200" algn="l" defTabSz="914400" rtl="0" eaLnBrk="1" latinLnBrk="0" hangingPunct="1">
              <a:defRPr sz="1800" kern="1200">
                <a:solidFill>
                  <a:srgbClr val="FFFFFF"/>
                </a:solidFill>
                <a:latin typeface="Bellota"/>
                <a:ea typeface="+mn-ea"/>
                <a:cs typeface="+mn-cs"/>
              </a:defRPr>
            </a:lvl2pPr>
            <a:lvl3pPr marL="914400" algn="l" defTabSz="914400" rtl="0" eaLnBrk="1" latinLnBrk="0" hangingPunct="1">
              <a:defRPr sz="1800" kern="1200">
                <a:solidFill>
                  <a:srgbClr val="FFFFFF"/>
                </a:solidFill>
                <a:latin typeface="Bellota"/>
                <a:ea typeface="+mn-ea"/>
                <a:cs typeface="+mn-cs"/>
              </a:defRPr>
            </a:lvl3pPr>
            <a:lvl4pPr marL="1371600" algn="l" defTabSz="914400" rtl="0" eaLnBrk="1" latinLnBrk="0" hangingPunct="1">
              <a:defRPr sz="1800" kern="1200">
                <a:solidFill>
                  <a:srgbClr val="FFFFFF"/>
                </a:solidFill>
                <a:latin typeface="Bellota"/>
                <a:ea typeface="+mn-ea"/>
                <a:cs typeface="+mn-cs"/>
              </a:defRPr>
            </a:lvl4pPr>
            <a:lvl5pPr marL="1828800" algn="l" defTabSz="914400" rtl="0" eaLnBrk="1" latinLnBrk="0" hangingPunct="1">
              <a:defRPr sz="1800" kern="1200">
                <a:solidFill>
                  <a:srgbClr val="FFFFFF"/>
                </a:solidFill>
                <a:latin typeface="Bellota"/>
                <a:ea typeface="+mn-ea"/>
                <a:cs typeface="+mn-cs"/>
              </a:defRPr>
            </a:lvl5pPr>
            <a:lvl6pPr marL="2286000" algn="l" defTabSz="914400" rtl="0" eaLnBrk="1" latinLnBrk="0" hangingPunct="1">
              <a:defRPr sz="1800" kern="1200">
                <a:solidFill>
                  <a:srgbClr val="FFFFFF"/>
                </a:solidFill>
                <a:latin typeface="Bellota"/>
                <a:ea typeface="+mn-ea"/>
                <a:cs typeface="+mn-cs"/>
              </a:defRPr>
            </a:lvl6pPr>
            <a:lvl7pPr marL="2743200" algn="l" defTabSz="914400" rtl="0" eaLnBrk="1" latinLnBrk="0" hangingPunct="1">
              <a:defRPr sz="1800" kern="1200">
                <a:solidFill>
                  <a:srgbClr val="FFFFFF"/>
                </a:solidFill>
                <a:latin typeface="Bellota"/>
                <a:ea typeface="+mn-ea"/>
                <a:cs typeface="+mn-cs"/>
              </a:defRPr>
            </a:lvl7pPr>
            <a:lvl8pPr marL="3200400" algn="l" defTabSz="914400" rtl="0" eaLnBrk="1" latinLnBrk="0" hangingPunct="1">
              <a:defRPr sz="1800" kern="1200">
                <a:solidFill>
                  <a:srgbClr val="FFFFFF"/>
                </a:solidFill>
                <a:latin typeface="Bellota"/>
                <a:ea typeface="+mn-ea"/>
                <a:cs typeface="+mn-cs"/>
              </a:defRPr>
            </a:lvl8pPr>
            <a:lvl9pPr marL="3657600" algn="l" defTabSz="914400" rtl="0" eaLnBrk="1" latinLnBrk="0" hangingPunct="1">
              <a:defRPr sz="1800" kern="1200">
                <a:solidFill>
                  <a:srgbClr val="FFFFFF"/>
                </a:solidFill>
                <a:latin typeface="Bellota"/>
                <a:ea typeface="+mn-ea"/>
                <a:cs typeface="+mn-cs"/>
              </a:defRPr>
            </a:lvl9pPr>
          </a:lstStyle>
          <a:p>
            <a:pPr algn="l">
              <a:lnSpc>
                <a:spcPct val="100000"/>
              </a:lnSpc>
              <a:spcBef>
                <a:spcPct val="0"/>
              </a:spcBef>
              <a:spcAft>
                <a:spcPct val="0"/>
              </a:spcAft>
            </a:pPr>
            <a:r>
              <a:rPr sz="1200" dirty="0">
                <a:solidFill>
                  <a:srgbClr val="000000"/>
                </a:solidFill>
                <a:latin typeface="Times New Roman" panose="02020603050405020304" pitchFamily="18" charset="0"/>
                <a:cs typeface="Times New Roman" panose="02020603050405020304" pitchFamily="18" charset="0"/>
              </a:rPr>
              <a:t>Effective risk management in the stock 
market requires analyzing both quantitative 
metrics and psychological factors like 
investor sentiment, which significantly 
influence supply and demand dynamics. 
Manual analysis of vast data from financial 
news, social media, and market reports 
is impractical, leading to missed opportunities</a:t>
            </a:r>
          </a:p>
        </p:txBody>
      </p:sp>
      <p:grpSp>
        <p:nvGrpSpPr>
          <p:cNvPr id="31" name="Shape33"/>
          <p:cNvGrpSpPr/>
          <p:nvPr>
            <p:custDataLst>
              <p:tags r:id="rId4"/>
            </p:custDataLst>
          </p:nvPr>
        </p:nvGrpSpPr>
        <p:grpSpPr>
          <a:xfrm>
            <a:off x="723900" y="3447961"/>
            <a:ext cx="378000" cy="351000"/>
            <a:chOff x="330200" y="3962281"/>
            <a:chExt cx="504000" cy="468000"/>
          </a:xfrm>
        </p:grpSpPr>
        <p:sp>
          <p:nvSpPr>
            <p:cNvPr id="32" name="Shape12">
              <a:extLst>
                <a:ext uri="{FF2B5EF4-FFF2-40B4-BE49-F238E27FC236}">
                  <a16:creationId xmlns:a16="http://schemas.microsoft.com/office/drawing/2014/main" id="{8F848137-2595-3792-C0C3-0083FD992D43}"/>
                </a:ext>
              </a:extLst>
            </p:cNvPr>
            <p:cNvSpPr/>
            <p:nvPr>
              <p:custDataLst>
                <p:tags r:id="rId12"/>
              </p:custDataLst>
            </p:nvPr>
          </p:nvSpPr>
          <p:spPr>
            <a:xfrm rot="14067739">
              <a:off x="326788" y="3967664"/>
              <a:ext cx="466029" cy="459205"/>
            </a:xfrm>
            <a:custGeom>
              <a:avLst/>
              <a:gdLst/>
              <a:ahLst/>
              <a:cxnLst/>
              <a:rect l="l" t="t" r="r" b="b"/>
              <a:pathLst>
                <a:path w="3018774" h="3204838" extrusionOk="0">
                  <a:moveTo>
                    <a:pt x="366" y="1660124"/>
                  </a:moveTo>
                  <a:cubicBezTo>
                    <a:pt x="-9991" y="1125984"/>
                    <a:pt x="196666" y="0"/>
                    <a:pt x="1030176" y="0"/>
                  </a:cubicBezTo>
                  <a:cubicBezTo>
                    <a:pt x="1863686" y="0"/>
                    <a:pt x="3018774" y="826614"/>
                    <a:pt x="3018774" y="1660124"/>
                  </a:cubicBezTo>
                  <a:cubicBezTo>
                    <a:pt x="3018774" y="2493634"/>
                    <a:pt x="1925830" y="3204838"/>
                    <a:pt x="1092320" y="3204838"/>
                  </a:cubicBezTo>
                  <a:cubicBezTo>
                    <a:pt x="258810" y="3204838"/>
                    <a:pt x="10723" y="2194264"/>
                    <a:pt x="366" y="1660124"/>
                  </a:cubicBezTo>
                  <a:close/>
                </a:path>
              </a:pathLst>
            </a:custGeom>
            <a:solidFill>
              <a:srgbClr val="000000">
                <a:alpha val="60000"/>
              </a:srgbClr>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spcAft>
                  <a:spcPct val="0"/>
                </a:spcAft>
              </a:pPr>
              <a:endParaRPr sz="1350">
                <a:solidFill>
                  <a:srgbClr val="FFFFFF"/>
                </a:solidFill>
                <a:latin typeface="Times New Roman" panose="02020603050405020304" pitchFamily="18" charset="0"/>
                <a:ea typeface="Bellota"/>
                <a:cs typeface="Times New Roman" panose="02020603050405020304" pitchFamily="18" charset="0"/>
                <a:sym typeface="Bellota"/>
              </a:endParaRPr>
            </a:p>
          </p:txBody>
        </p:sp>
        <p:sp>
          <p:nvSpPr>
            <p:cNvPr id="33" name="Shape14">
              <a:extLst>
                <a:ext uri="{FF2B5EF4-FFF2-40B4-BE49-F238E27FC236}">
                  <a16:creationId xmlns:a16="http://schemas.microsoft.com/office/drawing/2014/main" id="{4AACB192-0245-B6A1-AF14-1E7A0DA6CCE4}"/>
                </a:ext>
              </a:extLst>
            </p:cNvPr>
            <p:cNvSpPr/>
            <p:nvPr>
              <p:custDataLst>
                <p:tags r:id="rId13"/>
              </p:custDataLst>
            </p:nvPr>
          </p:nvSpPr>
          <p:spPr>
            <a:xfrm rot="15486682">
              <a:off x="379494" y="3945860"/>
              <a:ext cx="438285" cy="471127"/>
            </a:xfrm>
            <a:custGeom>
              <a:avLst/>
              <a:gdLst/>
              <a:ahLst/>
              <a:cxnLst/>
              <a:rect l="l" t="t" r="r" b="b"/>
              <a:pathLst>
                <a:path w="3018774" h="3204838" extrusionOk="0">
                  <a:moveTo>
                    <a:pt x="366" y="1660124"/>
                  </a:moveTo>
                  <a:cubicBezTo>
                    <a:pt x="-9991" y="1125984"/>
                    <a:pt x="196666" y="0"/>
                    <a:pt x="1030176" y="0"/>
                  </a:cubicBezTo>
                  <a:cubicBezTo>
                    <a:pt x="1863686" y="0"/>
                    <a:pt x="3018774" y="826614"/>
                    <a:pt x="3018774" y="1660124"/>
                  </a:cubicBezTo>
                  <a:cubicBezTo>
                    <a:pt x="3018774" y="2493634"/>
                    <a:pt x="1925830" y="3204838"/>
                    <a:pt x="1092320" y="3204838"/>
                  </a:cubicBezTo>
                  <a:cubicBezTo>
                    <a:pt x="258810" y="3204838"/>
                    <a:pt x="10723" y="2194264"/>
                    <a:pt x="366" y="1660124"/>
                  </a:cubicBezTo>
                  <a:close/>
                </a:path>
              </a:pathLst>
            </a:custGeom>
            <a:noFill/>
            <a:ln w="9525" cap="flat" cmpd="sng">
              <a:solidFill>
                <a:srgbClr val="000000"/>
              </a:solidFill>
              <a:prstDash val="solid"/>
              <a:miter lim="800000"/>
              <a:headEnd type="none" w="sm" len="sm"/>
              <a:tailEnd type="none" w="sm" len="sm"/>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spcAft>
                  <a:spcPct val="0"/>
                </a:spcAft>
              </a:pPr>
              <a:endParaRPr sz="1350">
                <a:solidFill>
                  <a:srgbClr val="FFFFFF"/>
                </a:solidFill>
                <a:latin typeface="Times New Roman" panose="02020603050405020304" pitchFamily="18" charset="0"/>
                <a:ea typeface="Bellota"/>
                <a:cs typeface="Times New Roman" panose="02020603050405020304" pitchFamily="18" charset="0"/>
                <a:sym typeface="Bellota"/>
              </a:endParaRPr>
            </a:p>
          </p:txBody>
        </p:sp>
        <p:pic>
          <p:nvPicPr>
            <p:cNvPr id="34" name="Shape16"/>
            <p:cNvPicPr/>
            <p:nvPr>
              <p:custDataLst>
                <p:tags r:id="rId14"/>
              </p:custDataLst>
            </p:nvPr>
          </p:nvPicPr>
          <p:blipFill>
            <a:blip r:embed="rId23">
              <a:extLst>
                <a:ext uri="{96DAC541-7B7A-43D3-8B79-37D633B846F1}">
                  <asvg:svgBlip xmlns:asvg="http://schemas.microsoft.com/office/drawing/2016/SVG/main" r:embed="rId24"/>
                </a:ext>
              </a:extLst>
            </a:blip>
            <a:stretch>
              <a:fillRect/>
            </a:stretch>
          </p:blipFill>
          <p:spPr>
            <a:xfrm>
              <a:off x="441322" y="4052461"/>
              <a:ext cx="291521" cy="286662"/>
            </a:xfrm>
            <a:prstGeom prst="rect">
              <a:avLst/>
            </a:prstGeom>
          </p:spPr>
        </p:pic>
      </p:grpSp>
      <p:sp>
        <p:nvSpPr>
          <p:cNvPr id="35" name="Shape18"/>
          <p:cNvSpPr/>
          <p:nvPr>
            <p:custDataLst>
              <p:tags r:id="rId5"/>
            </p:custDataLst>
          </p:nvPr>
        </p:nvSpPr>
        <p:spPr>
          <a:xfrm>
            <a:off x="1290901" y="3531235"/>
            <a:ext cx="2763385" cy="1107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marL="0" algn="l" defTabSz="914400" rtl="0" eaLnBrk="1" latinLnBrk="0" hangingPunct="1">
              <a:defRPr sz="1800" kern="1200">
                <a:solidFill>
                  <a:srgbClr val="FFFFFF"/>
                </a:solidFill>
                <a:latin typeface="Bellota"/>
                <a:ea typeface="+mn-ea"/>
                <a:cs typeface="+mn-cs"/>
              </a:defRPr>
            </a:lvl1pPr>
            <a:lvl2pPr marL="457200" algn="l" defTabSz="914400" rtl="0" eaLnBrk="1" latinLnBrk="0" hangingPunct="1">
              <a:defRPr sz="1800" kern="1200">
                <a:solidFill>
                  <a:srgbClr val="FFFFFF"/>
                </a:solidFill>
                <a:latin typeface="Bellota"/>
                <a:ea typeface="+mn-ea"/>
                <a:cs typeface="+mn-cs"/>
              </a:defRPr>
            </a:lvl2pPr>
            <a:lvl3pPr marL="914400" algn="l" defTabSz="914400" rtl="0" eaLnBrk="1" latinLnBrk="0" hangingPunct="1">
              <a:defRPr sz="1800" kern="1200">
                <a:solidFill>
                  <a:srgbClr val="FFFFFF"/>
                </a:solidFill>
                <a:latin typeface="Bellota"/>
                <a:ea typeface="+mn-ea"/>
                <a:cs typeface="+mn-cs"/>
              </a:defRPr>
            </a:lvl3pPr>
            <a:lvl4pPr marL="1371600" algn="l" defTabSz="914400" rtl="0" eaLnBrk="1" latinLnBrk="0" hangingPunct="1">
              <a:defRPr sz="1800" kern="1200">
                <a:solidFill>
                  <a:srgbClr val="FFFFFF"/>
                </a:solidFill>
                <a:latin typeface="Bellota"/>
                <a:ea typeface="+mn-ea"/>
                <a:cs typeface="+mn-cs"/>
              </a:defRPr>
            </a:lvl4pPr>
            <a:lvl5pPr marL="1828800" algn="l" defTabSz="914400" rtl="0" eaLnBrk="1" latinLnBrk="0" hangingPunct="1">
              <a:defRPr sz="1800" kern="1200">
                <a:solidFill>
                  <a:srgbClr val="FFFFFF"/>
                </a:solidFill>
                <a:latin typeface="Bellota"/>
                <a:ea typeface="+mn-ea"/>
                <a:cs typeface="+mn-cs"/>
              </a:defRPr>
            </a:lvl5pPr>
            <a:lvl6pPr marL="2286000" algn="l" defTabSz="914400" rtl="0" eaLnBrk="1" latinLnBrk="0" hangingPunct="1">
              <a:defRPr sz="1800" kern="1200">
                <a:solidFill>
                  <a:srgbClr val="FFFFFF"/>
                </a:solidFill>
                <a:latin typeface="Bellota"/>
                <a:ea typeface="+mn-ea"/>
                <a:cs typeface="+mn-cs"/>
              </a:defRPr>
            </a:lvl6pPr>
            <a:lvl7pPr marL="2743200" algn="l" defTabSz="914400" rtl="0" eaLnBrk="1" latinLnBrk="0" hangingPunct="1">
              <a:defRPr sz="1800" kern="1200">
                <a:solidFill>
                  <a:srgbClr val="FFFFFF"/>
                </a:solidFill>
                <a:latin typeface="Bellota"/>
                <a:ea typeface="+mn-ea"/>
                <a:cs typeface="+mn-cs"/>
              </a:defRPr>
            </a:lvl7pPr>
            <a:lvl8pPr marL="3200400" algn="l" defTabSz="914400" rtl="0" eaLnBrk="1" latinLnBrk="0" hangingPunct="1">
              <a:defRPr sz="1800" kern="1200">
                <a:solidFill>
                  <a:srgbClr val="FFFFFF"/>
                </a:solidFill>
                <a:latin typeface="Bellota"/>
                <a:ea typeface="+mn-ea"/>
                <a:cs typeface="+mn-cs"/>
              </a:defRPr>
            </a:lvl8pPr>
            <a:lvl9pPr marL="3657600" algn="l" defTabSz="914400" rtl="0" eaLnBrk="1" latinLnBrk="0" hangingPunct="1">
              <a:defRPr sz="1800" kern="1200">
                <a:solidFill>
                  <a:srgbClr val="FFFFFF"/>
                </a:solidFill>
                <a:latin typeface="Bellota"/>
                <a:ea typeface="+mn-ea"/>
                <a:cs typeface="+mn-cs"/>
              </a:defRPr>
            </a:lvl9pPr>
          </a:lstStyle>
          <a:p>
            <a:pPr algn="l">
              <a:lnSpc>
                <a:spcPct val="100000"/>
              </a:lnSpc>
              <a:spcBef>
                <a:spcPct val="0"/>
              </a:spcBef>
              <a:spcAft>
                <a:spcPct val="0"/>
              </a:spcAft>
            </a:pPr>
            <a:r>
              <a:rPr sz="1200">
                <a:solidFill>
                  <a:srgbClr val="000000"/>
                </a:solidFill>
                <a:latin typeface="Times New Roman" panose="02020603050405020304" pitchFamily="18" charset="0"/>
                <a:cs typeface="Times New Roman" panose="02020603050405020304" pitchFamily="18" charset="0"/>
              </a:rPr>
              <a:t>While technical indicators such as Moving 
Averages (MA) and Relative Strength Index 
(RSI) are widely used, they fail 
to incorporate sentiment analysis, creating 
a gap in comprehensive market risk 
assessment</a:t>
            </a:r>
          </a:p>
        </p:txBody>
      </p:sp>
      <p:grpSp>
        <p:nvGrpSpPr>
          <p:cNvPr id="36" name="Shape34"/>
          <p:cNvGrpSpPr/>
          <p:nvPr>
            <p:custDataLst>
              <p:tags r:id="rId6"/>
            </p:custDataLst>
          </p:nvPr>
        </p:nvGrpSpPr>
        <p:grpSpPr>
          <a:xfrm>
            <a:off x="4727035" y="1671144"/>
            <a:ext cx="377999" cy="351000"/>
            <a:chOff x="5667712" y="1593192"/>
            <a:chExt cx="503999" cy="468000"/>
          </a:xfrm>
        </p:grpSpPr>
        <p:sp>
          <p:nvSpPr>
            <p:cNvPr id="37" name="Shape20">
              <a:extLst>
                <a:ext uri="{FF2B5EF4-FFF2-40B4-BE49-F238E27FC236}">
                  <a16:creationId xmlns:a16="http://schemas.microsoft.com/office/drawing/2014/main" id="{8F848137-2595-3792-C0C3-0083FD992D43}"/>
                </a:ext>
              </a:extLst>
            </p:cNvPr>
            <p:cNvSpPr/>
            <p:nvPr>
              <p:custDataLst>
                <p:tags r:id="rId9"/>
              </p:custDataLst>
            </p:nvPr>
          </p:nvSpPr>
          <p:spPr>
            <a:xfrm rot="14067739">
              <a:off x="5664300" y="1598576"/>
              <a:ext cx="466029" cy="459205"/>
            </a:xfrm>
            <a:custGeom>
              <a:avLst/>
              <a:gdLst/>
              <a:ahLst/>
              <a:cxnLst/>
              <a:rect l="l" t="t" r="r" b="b"/>
              <a:pathLst>
                <a:path w="3018774" h="3204838" extrusionOk="0">
                  <a:moveTo>
                    <a:pt x="366" y="1660124"/>
                  </a:moveTo>
                  <a:cubicBezTo>
                    <a:pt x="-9991" y="1125984"/>
                    <a:pt x="196666" y="0"/>
                    <a:pt x="1030176" y="0"/>
                  </a:cubicBezTo>
                  <a:cubicBezTo>
                    <a:pt x="1863686" y="0"/>
                    <a:pt x="3018774" y="826614"/>
                    <a:pt x="3018774" y="1660124"/>
                  </a:cubicBezTo>
                  <a:cubicBezTo>
                    <a:pt x="3018774" y="2493634"/>
                    <a:pt x="1925830" y="3204838"/>
                    <a:pt x="1092320" y="3204838"/>
                  </a:cubicBezTo>
                  <a:cubicBezTo>
                    <a:pt x="258810" y="3204838"/>
                    <a:pt x="10723" y="2194264"/>
                    <a:pt x="366" y="1660124"/>
                  </a:cubicBezTo>
                  <a:close/>
                </a:path>
              </a:pathLst>
            </a:custGeom>
            <a:solidFill>
              <a:srgbClr val="000000">
                <a:alpha val="60000"/>
              </a:srgbClr>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spcAft>
                  <a:spcPct val="0"/>
                </a:spcAft>
              </a:pPr>
              <a:endParaRPr sz="1350">
                <a:solidFill>
                  <a:srgbClr val="FFFFFF"/>
                </a:solidFill>
                <a:latin typeface="Times New Roman" panose="02020603050405020304" pitchFamily="18" charset="0"/>
                <a:ea typeface="Bellota"/>
                <a:cs typeface="Times New Roman" panose="02020603050405020304" pitchFamily="18" charset="0"/>
                <a:sym typeface="Bellota"/>
              </a:endParaRPr>
            </a:p>
          </p:txBody>
        </p:sp>
        <p:sp>
          <p:nvSpPr>
            <p:cNvPr id="38" name="Shape22">
              <a:extLst>
                <a:ext uri="{FF2B5EF4-FFF2-40B4-BE49-F238E27FC236}">
                  <a16:creationId xmlns:a16="http://schemas.microsoft.com/office/drawing/2014/main" id="{4AACB192-0245-B6A1-AF14-1E7A0DA6CCE4}"/>
                </a:ext>
              </a:extLst>
            </p:cNvPr>
            <p:cNvSpPr/>
            <p:nvPr>
              <p:custDataLst>
                <p:tags r:id="rId10"/>
              </p:custDataLst>
            </p:nvPr>
          </p:nvSpPr>
          <p:spPr>
            <a:xfrm rot="15486682">
              <a:off x="5717005" y="1576771"/>
              <a:ext cx="438285" cy="471127"/>
            </a:xfrm>
            <a:custGeom>
              <a:avLst/>
              <a:gdLst/>
              <a:ahLst/>
              <a:cxnLst/>
              <a:rect l="l" t="t" r="r" b="b"/>
              <a:pathLst>
                <a:path w="3018774" h="3204838" extrusionOk="0">
                  <a:moveTo>
                    <a:pt x="366" y="1660124"/>
                  </a:moveTo>
                  <a:cubicBezTo>
                    <a:pt x="-9991" y="1125984"/>
                    <a:pt x="196666" y="0"/>
                    <a:pt x="1030176" y="0"/>
                  </a:cubicBezTo>
                  <a:cubicBezTo>
                    <a:pt x="1863686" y="0"/>
                    <a:pt x="3018774" y="826614"/>
                    <a:pt x="3018774" y="1660124"/>
                  </a:cubicBezTo>
                  <a:cubicBezTo>
                    <a:pt x="3018774" y="2493634"/>
                    <a:pt x="1925830" y="3204838"/>
                    <a:pt x="1092320" y="3204838"/>
                  </a:cubicBezTo>
                  <a:cubicBezTo>
                    <a:pt x="258810" y="3204838"/>
                    <a:pt x="10723" y="2194264"/>
                    <a:pt x="366" y="1660124"/>
                  </a:cubicBezTo>
                  <a:close/>
                </a:path>
              </a:pathLst>
            </a:custGeom>
            <a:noFill/>
            <a:ln w="9525" cap="flat" cmpd="sng">
              <a:solidFill>
                <a:srgbClr val="000000"/>
              </a:solidFill>
              <a:prstDash val="solid"/>
              <a:miter lim="800000"/>
              <a:headEnd type="none" w="sm" len="sm"/>
              <a:tailEnd type="none" w="sm" len="sm"/>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spcAft>
                  <a:spcPct val="0"/>
                </a:spcAft>
              </a:pPr>
              <a:endParaRPr sz="1350">
                <a:solidFill>
                  <a:srgbClr val="FFFFFF"/>
                </a:solidFill>
                <a:latin typeface="Times New Roman" panose="02020603050405020304" pitchFamily="18" charset="0"/>
                <a:ea typeface="Bellota"/>
                <a:cs typeface="Times New Roman" panose="02020603050405020304" pitchFamily="18" charset="0"/>
                <a:sym typeface="Bellota"/>
              </a:endParaRPr>
            </a:p>
          </p:txBody>
        </p:sp>
        <p:pic>
          <p:nvPicPr>
            <p:cNvPr id="39" name="Shape24"/>
            <p:cNvPicPr/>
            <p:nvPr>
              <p:custDataLst>
                <p:tags r:id="rId11"/>
              </p:custDataLst>
            </p:nvPr>
          </p:nvPicPr>
          <p:blipFill>
            <a:blip r:embed="rId25">
              <a:extLst>
                <a:ext uri="{96DAC541-7B7A-43D3-8B79-37D633B846F1}">
                  <asvg:svgBlip xmlns:asvg="http://schemas.microsoft.com/office/drawing/2016/SVG/main" r:embed="rId26"/>
                </a:ext>
              </a:extLst>
            </a:blip>
            <a:stretch>
              <a:fillRect/>
            </a:stretch>
          </p:blipFill>
          <p:spPr>
            <a:xfrm>
              <a:off x="5780637" y="1682746"/>
              <a:ext cx="287914" cy="287914"/>
            </a:xfrm>
            <a:prstGeom prst="rect">
              <a:avLst/>
            </a:prstGeom>
          </p:spPr>
        </p:pic>
      </p:grpSp>
      <p:sp>
        <p:nvSpPr>
          <p:cNvPr id="40" name="Shape26"/>
          <p:cNvSpPr/>
          <p:nvPr>
            <p:custDataLst>
              <p:tags r:id="rId7"/>
            </p:custDataLst>
          </p:nvPr>
        </p:nvSpPr>
        <p:spPr>
          <a:xfrm>
            <a:off x="5294035" y="1754440"/>
            <a:ext cx="2657779" cy="1292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marL="0" algn="l" defTabSz="914400" rtl="0" eaLnBrk="1" latinLnBrk="0" hangingPunct="1">
              <a:defRPr sz="1800" kern="1200">
                <a:solidFill>
                  <a:srgbClr val="FFFFFF"/>
                </a:solidFill>
                <a:latin typeface="Bellota"/>
                <a:ea typeface="+mn-ea"/>
                <a:cs typeface="+mn-cs"/>
              </a:defRPr>
            </a:lvl1pPr>
            <a:lvl2pPr marL="457200" algn="l" defTabSz="914400" rtl="0" eaLnBrk="1" latinLnBrk="0" hangingPunct="1">
              <a:defRPr sz="1800" kern="1200">
                <a:solidFill>
                  <a:srgbClr val="FFFFFF"/>
                </a:solidFill>
                <a:latin typeface="Bellota"/>
                <a:ea typeface="+mn-ea"/>
                <a:cs typeface="+mn-cs"/>
              </a:defRPr>
            </a:lvl2pPr>
            <a:lvl3pPr marL="914400" algn="l" defTabSz="914400" rtl="0" eaLnBrk="1" latinLnBrk="0" hangingPunct="1">
              <a:defRPr sz="1800" kern="1200">
                <a:solidFill>
                  <a:srgbClr val="FFFFFF"/>
                </a:solidFill>
                <a:latin typeface="Bellota"/>
                <a:ea typeface="+mn-ea"/>
                <a:cs typeface="+mn-cs"/>
              </a:defRPr>
            </a:lvl3pPr>
            <a:lvl4pPr marL="1371600" algn="l" defTabSz="914400" rtl="0" eaLnBrk="1" latinLnBrk="0" hangingPunct="1">
              <a:defRPr sz="1800" kern="1200">
                <a:solidFill>
                  <a:srgbClr val="FFFFFF"/>
                </a:solidFill>
                <a:latin typeface="Bellota"/>
                <a:ea typeface="+mn-ea"/>
                <a:cs typeface="+mn-cs"/>
              </a:defRPr>
            </a:lvl4pPr>
            <a:lvl5pPr marL="1828800" algn="l" defTabSz="914400" rtl="0" eaLnBrk="1" latinLnBrk="0" hangingPunct="1">
              <a:defRPr sz="1800" kern="1200">
                <a:solidFill>
                  <a:srgbClr val="FFFFFF"/>
                </a:solidFill>
                <a:latin typeface="Bellota"/>
                <a:ea typeface="+mn-ea"/>
                <a:cs typeface="+mn-cs"/>
              </a:defRPr>
            </a:lvl5pPr>
            <a:lvl6pPr marL="2286000" algn="l" defTabSz="914400" rtl="0" eaLnBrk="1" latinLnBrk="0" hangingPunct="1">
              <a:defRPr sz="1800" kern="1200">
                <a:solidFill>
                  <a:srgbClr val="FFFFFF"/>
                </a:solidFill>
                <a:latin typeface="Bellota"/>
                <a:ea typeface="+mn-ea"/>
                <a:cs typeface="+mn-cs"/>
              </a:defRPr>
            </a:lvl6pPr>
            <a:lvl7pPr marL="2743200" algn="l" defTabSz="914400" rtl="0" eaLnBrk="1" latinLnBrk="0" hangingPunct="1">
              <a:defRPr sz="1800" kern="1200">
                <a:solidFill>
                  <a:srgbClr val="FFFFFF"/>
                </a:solidFill>
                <a:latin typeface="Bellota"/>
                <a:ea typeface="+mn-ea"/>
                <a:cs typeface="+mn-cs"/>
              </a:defRPr>
            </a:lvl7pPr>
            <a:lvl8pPr marL="3200400" algn="l" defTabSz="914400" rtl="0" eaLnBrk="1" latinLnBrk="0" hangingPunct="1">
              <a:defRPr sz="1800" kern="1200">
                <a:solidFill>
                  <a:srgbClr val="FFFFFF"/>
                </a:solidFill>
                <a:latin typeface="Bellota"/>
                <a:ea typeface="+mn-ea"/>
                <a:cs typeface="+mn-cs"/>
              </a:defRPr>
            </a:lvl8pPr>
            <a:lvl9pPr marL="3657600" algn="l" defTabSz="914400" rtl="0" eaLnBrk="1" latinLnBrk="0" hangingPunct="1">
              <a:defRPr sz="1800" kern="1200">
                <a:solidFill>
                  <a:srgbClr val="FFFFFF"/>
                </a:solidFill>
                <a:latin typeface="Bellota"/>
                <a:ea typeface="+mn-ea"/>
                <a:cs typeface="+mn-cs"/>
              </a:defRPr>
            </a:lvl9pPr>
          </a:lstStyle>
          <a:p>
            <a:pPr algn="l">
              <a:lnSpc>
                <a:spcPct val="100000"/>
              </a:lnSpc>
              <a:spcBef>
                <a:spcPct val="0"/>
              </a:spcBef>
              <a:spcAft>
                <a:spcPct val="0"/>
              </a:spcAft>
            </a:pPr>
            <a:r>
              <a:rPr sz="1200">
                <a:solidFill>
                  <a:srgbClr val="000000"/>
                </a:solidFill>
                <a:latin typeface="Times New Roman" panose="02020603050405020304" pitchFamily="18" charset="0"/>
                <a:cs typeface="Times New Roman" panose="02020603050405020304" pitchFamily="18" charset="0"/>
              </a:rPr>
              <a:t>This project addresses this issue 
by developing a sentiment-based risk 
management tool that integrates sentiment 
analysis with MA and RSI, providing 
investors with a holistic view of market 
conditions to enhance decision-making 
and minimize risks in volatile markets</a:t>
            </a:r>
          </a:p>
        </p:txBody>
      </p:sp>
      <p:sp>
        <p:nvSpPr>
          <p:cNvPr id="4" name="Shape35">
            <a:extLst>
              <a:ext uri="{FF2B5EF4-FFF2-40B4-BE49-F238E27FC236}">
                <a16:creationId xmlns:a16="http://schemas.microsoft.com/office/drawing/2014/main" id="{0445D977-E598-0DFA-81C8-F36BFE1B37A0}"/>
              </a:ext>
            </a:extLst>
          </p:cNvPr>
          <p:cNvSpPr/>
          <p:nvPr>
            <p:custDataLst>
              <p:tags r:id="rId8"/>
            </p:custDataLst>
          </p:nvPr>
        </p:nvSpPr>
        <p:spPr>
          <a:xfrm>
            <a:off x="725199" y="656959"/>
            <a:ext cx="4224233"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marL="0" algn="l" defTabSz="914400" rtl="0" eaLnBrk="1" latinLnBrk="0" hangingPunct="1">
              <a:defRPr sz="1800" kern="1200">
                <a:solidFill>
                  <a:srgbClr val="FFFFFF"/>
                </a:solidFill>
                <a:latin typeface="Bellota"/>
                <a:ea typeface="+mn-ea"/>
                <a:cs typeface="+mn-cs"/>
              </a:defRPr>
            </a:lvl1pPr>
            <a:lvl2pPr marL="457200" algn="l" defTabSz="914400" rtl="0" eaLnBrk="1" latinLnBrk="0" hangingPunct="1">
              <a:defRPr sz="1800" kern="1200">
                <a:solidFill>
                  <a:srgbClr val="FFFFFF"/>
                </a:solidFill>
                <a:latin typeface="Bellota"/>
                <a:ea typeface="+mn-ea"/>
                <a:cs typeface="+mn-cs"/>
              </a:defRPr>
            </a:lvl2pPr>
            <a:lvl3pPr marL="914400" algn="l" defTabSz="914400" rtl="0" eaLnBrk="1" latinLnBrk="0" hangingPunct="1">
              <a:defRPr sz="1800" kern="1200">
                <a:solidFill>
                  <a:srgbClr val="FFFFFF"/>
                </a:solidFill>
                <a:latin typeface="Bellota"/>
                <a:ea typeface="+mn-ea"/>
                <a:cs typeface="+mn-cs"/>
              </a:defRPr>
            </a:lvl3pPr>
            <a:lvl4pPr marL="1371600" algn="l" defTabSz="914400" rtl="0" eaLnBrk="1" latinLnBrk="0" hangingPunct="1">
              <a:defRPr sz="1800" kern="1200">
                <a:solidFill>
                  <a:srgbClr val="FFFFFF"/>
                </a:solidFill>
                <a:latin typeface="Bellota"/>
                <a:ea typeface="+mn-ea"/>
                <a:cs typeface="+mn-cs"/>
              </a:defRPr>
            </a:lvl4pPr>
            <a:lvl5pPr marL="1828800" algn="l" defTabSz="914400" rtl="0" eaLnBrk="1" latinLnBrk="0" hangingPunct="1">
              <a:defRPr sz="1800" kern="1200">
                <a:solidFill>
                  <a:srgbClr val="FFFFFF"/>
                </a:solidFill>
                <a:latin typeface="Bellota"/>
                <a:ea typeface="+mn-ea"/>
                <a:cs typeface="+mn-cs"/>
              </a:defRPr>
            </a:lvl5pPr>
            <a:lvl6pPr marL="2286000" algn="l" defTabSz="914400" rtl="0" eaLnBrk="1" latinLnBrk="0" hangingPunct="1">
              <a:defRPr sz="1800" kern="1200">
                <a:solidFill>
                  <a:srgbClr val="FFFFFF"/>
                </a:solidFill>
                <a:latin typeface="Bellota"/>
                <a:ea typeface="+mn-ea"/>
                <a:cs typeface="+mn-cs"/>
              </a:defRPr>
            </a:lvl6pPr>
            <a:lvl7pPr marL="2743200" algn="l" defTabSz="914400" rtl="0" eaLnBrk="1" latinLnBrk="0" hangingPunct="1">
              <a:defRPr sz="1800" kern="1200">
                <a:solidFill>
                  <a:srgbClr val="FFFFFF"/>
                </a:solidFill>
                <a:latin typeface="Bellota"/>
                <a:ea typeface="+mn-ea"/>
                <a:cs typeface="+mn-cs"/>
              </a:defRPr>
            </a:lvl7pPr>
            <a:lvl8pPr marL="3200400" algn="l" defTabSz="914400" rtl="0" eaLnBrk="1" latinLnBrk="0" hangingPunct="1">
              <a:defRPr sz="1800" kern="1200">
                <a:solidFill>
                  <a:srgbClr val="FFFFFF"/>
                </a:solidFill>
                <a:latin typeface="Bellota"/>
                <a:ea typeface="+mn-ea"/>
                <a:cs typeface="+mn-cs"/>
              </a:defRPr>
            </a:lvl8pPr>
            <a:lvl9pPr marL="3657600" algn="l" defTabSz="914400" rtl="0" eaLnBrk="1" latinLnBrk="0" hangingPunct="1">
              <a:defRPr sz="1800" kern="1200">
                <a:solidFill>
                  <a:srgbClr val="FFFFFF"/>
                </a:solidFill>
                <a:latin typeface="Bellota"/>
                <a:ea typeface="+mn-ea"/>
                <a:cs typeface="+mn-cs"/>
              </a:defRPr>
            </a:lvl9pPr>
          </a:lstStyle>
          <a:p>
            <a:pPr>
              <a:lnSpc>
                <a:spcPct val="85000"/>
              </a:lnSpc>
              <a:spcBef>
                <a:spcPct val="0"/>
              </a:spcBef>
              <a:spcAft>
                <a:spcPct val="0"/>
              </a:spcAft>
            </a:pPr>
            <a:r>
              <a:rPr lang="en-US" sz="4000" b="1" dirty="0">
                <a:solidFill>
                  <a:srgbClr val="6495ED"/>
                </a:solidFill>
                <a:latin typeface="Times New Roman" panose="02020603050405020304" pitchFamily="18" charset="0"/>
                <a:cs typeface="Times New Roman" panose="02020603050405020304" pitchFamily="18" charset="0"/>
              </a:rPr>
              <a:t>Problem Statement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8B385428-C9A3-798A-C03A-9AF7EA353A61}"/>
            </a:ext>
          </a:extLst>
        </p:cNvPr>
        <p:cNvGrpSpPr/>
        <p:nvPr/>
      </p:nvGrpSpPr>
      <p:grpSpPr>
        <a:xfrm>
          <a:off x="0" y="0"/>
          <a:ext cx="0" cy="0"/>
          <a:chOff x="0" y="0"/>
          <a:chExt cx="0" cy="0"/>
        </a:xfrm>
      </p:grpSpPr>
      <p:sp>
        <p:nvSpPr>
          <p:cNvPr id="2" name="Shape7">
            <a:extLst>
              <a:ext uri="{FF2B5EF4-FFF2-40B4-BE49-F238E27FC236}">
                <a16:creationId xmlns:a16="http://schemas.microsoft.com/office/drawing/2014/main" id="{16CDE207-9D81-EE20-5525-1925EF1B11B1}"/>
              </a:ext>
            </a:extLst>
          </p:cNvPr>
          <p:cNvSpPr/>
          <p:nvPr>
            <p:custDataLst>
              <p:tags r:id="rId1"/>
            </p:custDataLst>
          </p:nvPr>
        </p:nvSpPr>
        <p:spPr>
          <a:xfrm>
            <a:off x="209815" y="1927860"/>
            <a:ext cx="3348725" cy="3215640"/>
          </a:xfrm>
          <a:custGeom>
            <a:avLst/>
            <a:gdLst>
              <a:gd name="connsiteX0" fmla="*/ 2348658 w 4491559"/>
              <a:gd name="connsiteY0" fmla="*/ 425 h 4402622"/>
              <a:gd name="connsiteX1" fmla="*/ 4141519 w 4491559"/>
              <a:gd name="connsiteY1" fmla="*/ 651650 h 4402622"/>
              <a:gd name="connsiteX2" fmla="*/ 3401877 w 4491559"/>
              <a:gd name="connsiteY2" fmla="*/ 4113477 h 4402622"/>
              <a:gd name="connsiteX3" fmla="*/ 788936 w 4491559"/>
              <a:gd name="connsiteY3" fmla="*/ 3387466 h 4402622"/>
              <a:gd name="connsiteX4" fmla="*/ 428061 w 4491559"/>
              <a:gd name="connsiteY4" fmla="*/ 610149 h 4402622"/>
              <a:gd name="connsiteX5" fmla="*/ 2348658 w 4491559"/>
              <a:gd name="connsiteY5" fmla="*/ 425 h 440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1559" h="4402622">
                <a:moveTo>
                  <a:pt x="2348658" y="425"/>
                </a:moveTo>
                <a:cubicBezTo>
                  <a:pt x="3066866" y="-10489"/>
                  <a:pt x="3763783" y="188755"/>
                  <a:pt x="4141519" y="651650"/>
                </a:cubicBezTo>
                <a:cubicBezTo>
                  <a:pt x="4896993" y="1577440"/>
                  <a:pt x="4327667" y="3358003"/>
                  <a:pt x="3401877" y="4113477"/>
                </a:cubicBezTo>
                <a:cubicBezTo>
                  <a:pt x="2476087" y="4868951"/>
                  <a:pt x="1284573" y="3971355"/>
                  <a:pt x="788936" y="3387466"/>
                </a:cubicBezTo>
                <a:cubicBezTo>
                  <a:pt x="293300" y="2803578"/>
                  <a:pt x="-497729" y="1365623"/>
                  <a:pt x="428061" y="610149"/>
                </a:cubicBezTo>
                <a:cubicBezTo>
                  <a:pt x="890955" y="232411"/>
                  <a:pt x="1630451" y="11340"/>
                  <a:pt x="2348658" y="425"/>
                </a:cubicBezTo>
                <a:close/>
              </a:path>
            </a:pathLst>
          </a:custGeom>
          <a:blipFill>
            <a:blip r:embed="rId6"/>
            <a:stretch>
              <a:fillRect l="-23424" t="-62" r="-23424" b="-62"/>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Bellota"/>
                <a:ea typeface="+mn-ea"/>
                <a:cs typeface="+mn-cs"/>
              </a:defRPr>
            </a:lvl1pPr>
            <a:lvl2pPr marL="457200" algn="l" defTabSz="914400" rtl="0" eaLnBrk="1" latinLnBrk="0" hangingPunct="1">
              <a:defRPr sz="1800" kern="1200">
                <a:solidFill>
                  <a:srgbClr val="FFFFFF"/>
                </a:solidFill>
                <a:latin typeface="Bellota"/>
                <a:ea typeface="+mn-ea"/>
                <a:cs typeface="+mn-cs"/>
              </a:defRPr>
            </a:lvl2pPr>
            <a:lvl3pPr marL="914400" algn="l" defTabSz="914400" rtl="0" eaLnBrk="1" latinLnBrk="0" hangingPunct="1">
              <a:defRPr sz="1800" kern="1200">
                <a:solidFill>
                  <a:srgbClr val="FFFFFF"/>
                </a:solidFill>
                <a:latin typeface="Bellota"/>
                <a:ea typeface="+mn-ea"/>
                <a:cs typeface="+mn-cs"/>
              </a:defRPr>
            </a:lvl3pPr>
            <a:lvl4pPr marL="1371600" algn="l" defTabSz="914400" rtl="0" eaLnBrk="1" latinLnBrk="0" hangingPunct="1">
              <a:defRPr sz="1800" kern="1200">
                <a:solidFill>
                  <a:srgbClr val="FFFFFF"/>
                </a:solidFill>
                <a:latin typeface="Bellota"/>
                <a:ea typeface="+mn-ea"/>
                <a:cs typeface="+mn-cs"/>
              </a:defRPr>
            </a:lvl4pPr>
            <a:lvl5pPr marL="1828800" algn="l" defTabSz="914400" rtl="0" eaLnBrk="1" latinLnBrk="0" hangingPunct="1">
              <a:defRPr sz="1800" kern="1200">
                <a:solidFill>
                  <a:srgbClr val="FFFFFF"/>
                </a:solidFill>
                <a:latin typeface="Bellota"/>
                <a:ea typeface="+mn-ea"/>
                <a:cs typeface="+mn-cs"/>
              </a:defRPr>
            </a:lvl5pPr>
            <a:lvl6pPr marL="2286000" algn="l" defTabSz="914400" rtl="0" eaLnBrk="1" latinLnBrk="0" hangingPunct="1">
              <a:defRPr sz="1800" kern="1200">
                <a:solidFill>
                  <a:srgbClr val="FFFFFF"/>
                </a:solidFill>
                <a:latin typeface="Bellota"/>
                <a:ea typeface="+mn-ea"/>
                <a:cs typeface="+mn-cs"/>
              </a:defRPr>
            </a:lvl6pPr>
            <a:lvl7pPr marL="2743200" algn="l" defTabSz="914400" rtl="0" eaLnBrk="1" latinLnBrk="0" hangingPunct="1">
              <a:defRPr sz="1800" kern="1200">
                <a:solidFill>
                  <a:srgbClr val="FFFFFF"/>
                </a:solidFill>
                <a:latin typeface="Bellota"/>
                <a:ea typeface="+mn-ea"/>
                <a:cs typeface="+mn-cs"/>
              </a:defRPr>
            </a:lvl7pPr>
            <a:lvl8pPr marL="3200400" algn="l" defTabSz="914400" rtl="0" eaLnBrk="1" latinLnBrk="0" hangingPunct="1">
              <a:defRPr sz="1800" kern="1200">
                <a:solidFill>
                  <a:srgbClr val="FFFFFF"/>
                </a:solidFill>
                <a:latin typeface="Bellota"/>
                <a:ea typeface="+mn-ea"/>
                <a:cs typeface="+mn-cs"/>
              </a:defRPr>
            </a:lvl8pPr>
            <a:lvl9pPr marL="3657600" algn="l" defTabSz="914400" rtl="0" eaLnBrk="1" latinLnBrk="0" hangingPunct="1">
              <a:defRPr sz="1800" kern="1200">
                <a:solidFill>
                  <a:srgbClr val="FFFFFF"/>
                </a:solidFill>
                <a:latin typeface="Bellota"/>
                <a:ea typeface="+mn-ea"/>
                <a:cs typeface="+mn-cs"/>
              </a:defRPr>
            </a:lvl9pPr>
          </a:lstStyle>
          <a:p>
            <a:pPr algn="ctr"/>
            <a:endParaRPr lang="en-US" sz="1350">
              <a:solidFill>
                <a:schemeClr val="tx1"/>
              </a:solidFill>
            </a:endParaRPr>
          </a:p>
        </p:txBody>
      </p:sp>
      <p:sp>
        <p:nvSpPr>
          <p:cNvPr id="3" name="Shape5">
            <a:extLst>
              <a:ext uri="{FF2B5EF4-FFF2-40B4-BE49-F238E27FC236}">
                <a16:creationId xmlns:a16="http://schemas.microsoft.com/office/drawing/2014/main" id="{D5A6006F-453E-A342-75EF-7527F01FB4DF}"/>
              </a:ext>
            </a:extLst>
          </p:cNvPr>
          <p:cNvSpPr/>
          <p:nvPr>
            <p:custDataLst>
              <p:tags r:id="rId2"/>
            </p:custDataLst>
          </p:nvPr>
        </p:nvSpPr>
        <p:spPr>
          <a:xfrm>
            <a:off x="75933" y="1499"/>
            <a:ext cx="2019567" cy="1979578"/>
          </a:xfrm>
          <a:custGeom>
            <a:avLst/>
            <a:gdLst>
              <a:gd name="connsiteX0" fmla="*/ 2348658 w 4491559"/>
              <a:gd name="connsiteY0" fmla="*/ 425 h 4402622"/>
              <a:gd name="connsiteX1" fmla="*/ 4141519 w 4491559"/>
              <a:gd name="connsiteY1" fmla="*/ 651650 h 4402622"/>
              <a:gd name="connsiteX2" fmla="*/ 3401877 w 4491559"/>
              <a:gd name="connsiteY2" fmla="*/ 4113477 h 4402622"/>
              <a:gd name="connsiteX3" fmla="*/ 788936 w 4491559"/>
              <a:gd name="connsiteY3" fmla="*/ 3387466 h 4402622"/>
              <a:gd name="connsiteX4" fmla="*/ 428061 w 4491559"/>
              <a:gd name="connsiteY4" fmla="*/ 610149 h 4402622"/>
              <a:gd name="connsiteX5" fmla="*/ 2348658 w 4491559"/>
              <a:gd name="connsiteY5" fmla="*/ 425 h 440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1559" h="4402622">
                <a:moveTo>
                  <a:pt x="2348658" y="425"/>
                </a:moveTo>
                <a:cubicBezTo>
                  <a:pt x="3066866" y="-10489"/>
                  <a:pt x="3763783" y="188755"/>
                  <a:pt x="4141519" y="651650"/>
                </a:cubicBezTo>
                <a:cubicBezTo>
                  <a:pt x="4896993" y="1577440"/>
                  <a:pt x="4327667" y="3358003"/>
                  <a:pt x="3401877" y="4113477"/>
                </a:cubicBezTo>
                <a:cubicBezTo>
                  <a:pt x="2476087" y="4868951"/>
                  <a:pt x="1284573" y="3971355"/>
                  <a:pt x="788936" y="3387466"/>
                </a:cubicBezTo>
                <a:cubicBezTo>
                  <a:pt x="293300" y="2803578"/>
                  <a:pt x="-497729" y="1365623"/>
                  <a:pt x="428061" y="610149"/>
                </a:cubicBezTo>
                <a:cubicBezTo>
                  <a:pt x="890955" y="232411"/>
                  <a:pt x="1630451" y="11340"/>
                  <a:pt x="2348658" y="425"/>
                </a:cubicBezTo>
                <a:close/>
              </a:path>
            </a:pathLst>
          </a:custGeom>
          <a:blipFill>
            <a:blip r:embed="rId7"/>
            <a:stretch>
              <a:fillRect l="-23104" t="-200" r="-23104" b="-2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Bellota"/>
                <a:ea typeface="+mn-ea"/>
                <a:cs typeface="+mn-cs"/>
              </a:defRPr>
            </a:lvl1pPr>
            <a:lvl2pPr marL="457200" algn="l" defTabSz="914400" rtl="0" eaLnBrk="1" latinLnBrk="0" hangingPunct="1">
              <a:defRPr sz="1800" kern="1200">
                <a:solidFill>
                  <a:srgbClr val="FFFFFF"/>
                </a:solidFill>
                <a:latin typeface="Bellota"/>
                <a:ea typeface="+mn-ea"/>
                <a:cs typeface="+mn-cs"/>
              </a:defRPr>
            </a:lvl2pPr>
            <a:lvl3pPr marL="914400" algn="l" defTabSz="914400" rtl="0" eaLnBrk="1" latinLnBrk="0" hangingPunct="1">
              <a:defRPr sz="1800" kern="1200">
                <a:solidFill>
                  <a:srgbClr val="FFFFFF"/>
                </a:solidFill>
                <a:latin typeface="Bellota"/>
                <a:ea typeface="+mn-ea"/>
                <a:cs typeface="+mn-cs"/>
              </a:defRPr>
            </a:lvl3pPr>
            <a:lvl4pPr marL="1371600" algn="l" defTabSz="914400" rtl="0" eaLnBrk="1" latinLnBrk="0" hangingPunct="1">
              <a:defRPr sz="1800" kern="1200">
                <a:solidFill>
                  <a:srgbClr val="FFFFFF"/>
                </a:solidFill>
                <a:latin typeface="Bellota"/>
                <a:ea typeface="+mn-ea"/>
                <a:cs typeface="+mn-cs"/>
              </a:defRPr>
            </a:lvl4pPr>
            <a:lvl5pPr marL="1828800" algn="l" defTabSz="914400" rtl="0" eaLnBrk="1" latinLnBrk="0" hangingPunct="1">
              <a:defRPr sz="1800" kern="1200">
                <a:solidFill>
                  <a:srgbClr val="FFFFFF"/>
                </a:solidFill>
                <a:latin typeface="Bellota"/>
                <a:ea typeface="+mn-ea"/>
                <a:cs typeface="+mn-cs"/>
              </a:defRPr>
            </a:lvl5pPr>
            <a:lvl6pPr marL="2286000" algn="l" defTabSz="914400" rtl="0" eaLnBrk="1" latinLnBrk="0" hangingPunct="1">
              <a:defRPr sz="1800" kern="1200">
                <a:solidFill>
                  <a:srgbClr val="FFFFFF"/>
                </a:solidFill>
                <a:latin typeface="Bellota"/>
                <a:ea typeface="+mn-ea"/>
                <a:cs typeface="+mn-cs"/>
              </a:defRPr>
            </a:lvl6pPr>
            <a:lvl7pPr marL="2743200" algn="l" defTabSz="914400" rtl="0" eaLnBrk="1" latinLnBrk="0" hangingPunct="1">
              <a:defRPr sz="1800" kern="1200">
                <a:solidFill>
                  <a:srgbClr val="FFFFFF"/>
                </a:solidFill>
                <a:latin typeface="Bellota"/>
                <a:ea typeface="+mn-ea"/>
                <a:cs typeface="+mn-cs"/>
              </a:defRPr>
            </a:lvl7pPr>
            <a:lvl8pPr marL="3200400" algn="l" defTabSz="914400" rtl="0" eaLnBrk="1" latinLnBrk="0" hangingPunct="1">
              <a:defRPr sz="1800" kern="1200">
                <a:solidFill>
                  <a:srgbClr val="FFFFFF"/>
                </a:solidFill>
                <a:latin typeface="Bellota"/>
                <a:ea typeface="+mn-ea"/>
                <a:cs typeface="+mn-cs"/>
              </a:defRPr>
            </a:lvl8pPr>
            <a:lvl9pPr marL="3657600" algn="l" defTabSz="914400" rtl="0" eaLnBrk="1" latinLnBrk="0" hangingPunct="1">
              <a:defRPr sz="1800" kern="1200">
                <a:solidFill>
                  <a:srgbClr val="FFFFFF"/>
                </a:solidFill>
                <a:latin typeface="Bellota"/>
                <a:ea typeface="+mn-ea"/>
                <a:cs typeface="+mn-cs"/>
              </a:defRPr>
            </a:lvl9pPr>
          </a:lstStyle>
          <a:p>
            <a:pPr algn="ctr"/>
            <a:endParaRPr lang="en-US" sz="1350" dirty="0">
              <a:solidFill>
                <a:schemeClr val="tx1"/>
              </a:solidFill>
            </a:endParaRPr>
          </a:p>
        </p:txBody>
      </p:sp>
      <p:sp>
        <p:nvSpPr>
          <p:cNvPr id="4" name="Shape11">
            <a:extLst>
              <a:ext uri="{FF2B5EF4-FFF2-40B4-BE49-F238E27FC236}">
                <a16:creationId xmlns:a16="http://schemas.microsoft.com/office/drawing/2014/main" id="{7B3E896A-40AE-1DA1-D3AF-8BF19475A61A}"/>
              </a:ext>
            </a:extLst>
          </p:cNvPr>
          <p:cNvSpPr/>
          <p:nvPr>
            <p:custDataLst>
              <p:tags r:id="rId3"/>
            </p:custDataLst>
          </p:nvPr>
        </p:nvSpPr>
        <p:spPr>
          <a:xfrm>
            <a:off x="4228109" y="1562378"/>
            <a:ext cx="4009111" cy="2197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marL="0" algn="l" defTabSz="914400" rtl="0" eaLnBrk="1" latinLnBrk="0" hangingPunct="1">
              <a:defRPr sz="1800" kern="1200">
                <a:solidFill>
                  <a:srgbClr val="FFFFFF"/>
                </a:solidFill>
                <a:latin typeface="Bellota"/>
                <a:ea typeface="+mn-ea"/>
                <a:cs typeface="+mn-cs"/>
              </a:defRPr>
            </a:lvl1pPr>
            <a:lvl2pPr marL="457200" algn="l" defTabSz="914400" rtl="0" eaLnBrk="1" latinLnBrk="0" hangingPunct="1">
              <a:defRPr sz="1800" kern="1200">
                <a:solidFill>
                  <a:srgbClr val="FFFFFF"/>
                </a:solidFill>
                <a:latin typeface="Bellota"/>
                <a:ea typeface="+mn-ea"/>
                <a:cs typeface="+mn-cs"/>
              </a:defRPr>
            </a:lvl2pPr>
            <a:lvl3pPr marL="914400" algn="l" defTabSz="914400" rtl="0" eaLnBrk="1" latinLnBrk="0" hangingPunct="1">
              <a:defRPr sz="1800" kern="1200">
                <a:solidFill>
                  <a:srgbClr val="FFFFFF"/>
                </a:solidFill>
                <a:latin typeface="Bellota"/>
                <a:ea typeface="+mn-ea"/>
                <a:cs typeface="+mn-cs"/>
              </a:defRPr>
            </a:lvl3pPr>
            <a:lvl4pPr marL="1371600" algn="l" defTabSz="914400" rtl="0" eaLnBrk="1" latinLnBrk="0" hangingPunct="1">
              <a:defRPr sz="1800" kern="1200">
                <a:solidFill>
                  <a:srgbClr val="FFFFFF"/>
                </a:solidFill>
                <a:latin typeface="Bellota"/>
                <a:ea typeface="+mn-ea"/>
                <a:cs typeface="+mn-cs"/>
              </a:defRPr>
            </a:lvl4pPr>
            <a:lvl5pPr marL="1828800" algn="l" defTabSz="914400" rtl="0" eaLnBrk="1" latinLnBrk="0" hangingPunct="1">
              <a:defRPr sz="1800" kern="1200">
                <a:solidFill>
                  <a:srgbClr val="FFFFFF"/>
                </a:solidFill>
                <a:latin typeface="Bellota"/>
                <a:ea typeface="+mn-ea"/>
                <a:cs typeface="+mn-cs"/>
              </a:defRPr>
            </a:lvl5pPr>
            <a:lvl6pPr marL="2286000" algn="l" defTabSz="914400" rtl="0" eaLnBrk="1" latinLnBrk="0" hangingPunct="1">
              <a:defRPr sz="1800" kern="1200">
                <a:solidFill>
                  <a:srgbClr val="FFFFFF"/>
                </a:solidFill>
                <a:latin typeface="Bellota"/>
                <a:ea typeface="+mn-ea"/>
                <a:cs typeface="+mn-cs"/>
              </a:defRPr>
            </a:lvl6pPr>
            <a:lvl7pPr marL="2743200" algn="l" defTabSz="914400" rtl="0" eaLnBrk="1" latinLnBrk="0" hangingPunct="1">
              <a:defRPr sz="1800" kern="1200">
                <a:solidFill>
                  <a:srgbClr val="FFFFFF"/>
                </a:solidFill>
                <a:latin typeface="Bellota"/>
                <a:ea typeface="+mn-ea"/>
                <a:cs typeface="+mn-cs"/>
              </a:defRPr>
            </a:lvl7pPr>
            <a:lvl8pPr marL="3200400" algn="l" defTabSz="914400" rtl="0" eaLnBrk="1" latinLnBrk="0" hangingPunct="1">
              <a:defRPr sz="1800" kern="1200">
                <a:solidFill>
                  <a:srgbClr val="FFFFFF"/>
                </a:solidFill>
                <a:latin typeface="Bellota"/>
                <a:ea typeface="+mn-ea"/>
                <a:cs typeface="+mn-cs"/>
              </a:defRPr>
            </a:lvl8pPr>
            <a:lvl9pPr marL="3657600" algn="l" defTabSz="914400" rtl="0" eaLnBrk="1" latinLnBrk="0" hangingPunct="1">
              <a:defRPr sz="1800" kern="1200">
                <a:solidFill>
                  <a:srgbClr val="FFFFFF"/>
                </a:solidFill>
                <a:latin typeface="Bellota"/>
                <a:ea typeface="+mn-ea"/>
                <a:cs typeface="+mn-cs"/>
              </a:defRPr>
            </a:lvl9pPr>
          </a:lstStyle>
          <a:p>
            <a:pPr algn="just">
              <a:lnSpc>
                <a:spcPct val="85000"/>
              </a:lnSpc>
              <a:spcBef>
                <a:spcPct val="0"/>
              </a:spcBef>
              <a:spcAft>
                <a:spcPct val="0"/>
              </a:spcAft>
            </a:pPr>
            <a:r>
              <a:rPr lang="en-US" sz="2400" b="1" dirty="0">
                <a:solidFill>
                  <a:schemeClr val="bg1"/>
                </a:solidFill>
                <a:latin typeface="Times New Roman" panose="02020603050405020304" pitchFamily="18" charset="0"/>
                <a:cs typeface="Times New Roman" panose="02020603050405020304" pitchFamily="18" charset="0"/>
              </a:rPr>
              <a:t>Develop a risk management 
tool for the stock market 
combining sentiment analysis 
with </a:t>
            </a:r>
            <a:r>
              <a:rPr lang="en-US" b="1" dirty="0">
                <a:solidFill>
                  <a:schemeClr val="bg1"/>
                </a:solidFill>
                <a:latin typeface="Times New Roman" panose="02020603050405020304" pitchFamily="18" charset="0"/>
                <a:cs typeface="Times New Roman" panose="02020603050405020304" pitchFamily="18" charset="0"/>
              </a:rPr>
              <a:t>technical</a:t>
            </a:r>
            <a:r>
              <a:rPr lang="en-US" sz="2400" b="1" dirty="0">
                <a:solidFill>
                  <a:schemeClr val="bg1"/>
                </a:solidFill>
                <a:latin typeface="Times New Roman" panose="02020603050405020304" pitchFamily="18" charset="0"/>
                <a:cs typeface="Times New Roman" panose="02020603050405020304" pitchFamily="18" charset="0"/>
              </a:rPr>
              <a:t> indicators 
(MA, RSI) to enhance 
decision-making 
and minimize investment risks</a:t>
            </a:r>
          </a:p>
        </p:txBody>
      </p:sp>
      <p:sp>
        <p:nvSpPr>
          <p:cNvPr id="5" name="Google Shape;162;p38">
            <a:extLst>
              <a:ext uri="{FF2B5EF4-FFF2-40B4-BE49-F238E27FC236}">
                <a16:creationId xmlns:a16="http://schemas.microsoft.com/office/drawing/2014/main" id="{70DE88A8-F9AE-F47B-70C6-AD102846E833}"/>
              </a:ext>
            </a:extLst>
          </p:cNvPr>
          <p:cNvSpPr txBox="1">
            <a:spLocks/>
          </p:cNvSpPr>
          <p:nvPr/>
        </p:nvSpPr>
        <p:spPr>
          <a:xfrm>
            <a:off x="4572000" y="837284"/>
            <a:ext cx="3056475" cy="644700"/>
          </a:xfrm>
          <a:prstGeom prst="rect">
            <a:avLst/>
          </a:prstGeom>
          <a:noFill/>
          <a:ln>
            <a:noFill/>
          </a:ln>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US" sz="3200" dirty="0">
                <a:latin typeface="Times New Roman" panose="02020603050405020304" pitchFamily="18" charset="0"/>
                <a:cs typeface="Times New Roman" panose="02020603050405020304" pitchFamily="18" charset="0"/>
              </a:rPr>
              <a:t>Aims</a:t>
            </a:r>
          </a:p>
        </p:txBody>
      </p:sp>
      <p:sp>
        <p:nvSpPr>
          <p:cNvPr id="6" name="TextBox 5">
            <a:extLst>
              <a:ext uri="{FF2B5EF4-FFF2-40B4-BE49-F238E27FC236}">
                <a16:creationId xmlns:a16="http://schemas.microsoft.com/office/drawing/2014/main" id="{6D9DB933-9B3B-6870-3E06-D46C980E828E}"/>
              </a:ext>
            </a:extLst>
          </p:cNvPr>
          <p:cNvSpPr txBox="1"/>
          <p:nvPr/>
        </p:nvSpPr>
        <p:spPr>
          <a:xfrm>
            <a:off x="2849880" y="157014"/>
            <a:ext cx="5341620" cy="584775"/>
          </a:xfrm>
          <a:prstGeom prst="rect">
            <a:avLst/>
          </a:prstGeom>
          <a:noFill/>
        </p:spPr>
        <p:txBody>
          <a:bodyPr wrap="square">
            <a:spAutoFit/>
          </a:bodyPr>
          <a:lstStyle/>
          <a:p>
            <a:pPr algn="ctr"/>
            <a:r>
              <a:rPr lang="en-US" sz="3200" dirty="0">
                <a:solidFill>
                  <a:srgbClr val="FFFF00"/>
                </a:solidFill>
                <a:latin typeface="Times New Roman" panose="02020603050405020304" pitchFamily="18" charset="0"/>
                <a:cs typeface="Times New Roman" panose="02020603050405020304" pitchFamily="18" charset="0"/>
              </a:rPr>
              <a:t>Step 3 :Aims And Objectives</a:t>
            </a:r>
            <a:endParaRPr lang="en-US" sz="2000"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8452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7B14C317-4088-79C2-918C-F868685DD15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8F67DC0-1B50-8A1B-3F4F-DA143EDFDFC9}"/>
              </a:ext>
            </a:extLst>
          </p:cNvPr>
          <p:cNvSpPr txBox="1"/>
          <p:nvPr/>
        </p:nvSpPr>
        <p:spPr>
          <a:xfrm>
            <a:off x="5311140" y="840849"/>
            <a:ext cx="3756660" cy="3904723"/>
          </a:xfrm>
          <a:prstGeom prst="rect">
            <a:avLst/>
          </a:prstGeom>
          <a:noFill/>
        </p:spPr>
        <p:txBody>
          <a:bodyPr wrap="square">
            <a:spAutoFit/>
          </a:bodyPr>
          <a:lstStyle/>
          <a:p>
            <a:pPr algn="just" rtl="0">
              <a:lnSpc>
                <a:spcPct val="200000"/>
              </a:lnSpc>
            </a:pPr>
            <a:r>
              <a:rPr lang="en-US" dirty="0">
                <a:solidFill>
                  <a:schemeClr val="bg1"/>
                </a:solidFill>
                <a:latin typeface="Times New Roman" panose="02020603050405020304" pitchFamily="18" charset="0"/>
                <a:cs typeface="Times New Roman" panose="02020603050405020304" pitchFamily="18" charset="0"/>
              </a:rPr>
              <a:t>The first step involves building a machine learning-based Natural Language Processing (NLP) system. This system will analyze and quantify market sentiment derived from financial news, social media posts, and other relevant textual data sources. By leveraging techniques such as sentiment scoring and natural language understanding, the model will provide insights into how market sentiment fluctuates over time.</a:t>
            </a:r>
          </a:p>
        </p:txBody>
      </p:sp>
      <p:pic>
        <p:nvPicPr>
          <p:cNvPr id="5" name="Picture 4">
            <a:extLst>
              <a:ext uri="{FF2B5EF4-FFF2-40B4-BE49-F238E27FC236}">
                <a16:creationId xmlns:a16="http://schemas.microsoft.com/office/drawing/2014/main" id="{7E048CCC-3B89-80CF-722C-AB15975566F3}"/>
              </a:ext>
            </a:extLst>
          </p:cNvPr>
          <p:cNvPicPr>
            <a:picLocks noChangeAspect="1"/>
          </p:cNvPicPr>
          <p:nvPr/>
        </p:nvPicPr>
        <p:blipFill>
          <a:blip r:embed="rId3"/>
          <a:stretch>
            <a:fillRect/>
          </a:stretch>
        </p:blipFill>
        <p:spPr>
          <a:xfrm>
            <a:off x="0" y="679868"/>
            <a:ext cx="5311140" cy="4347644"/>
          </a:xfrm>
          <a:prstGeom prst="rect">
            <a:avLst/>
          </a:prstGeom>
          <a:ln>
            <a:noFill/>
          </a:ln>
          <a:effectLst>
            <a:softEdge rad="112500"/>
          </a:effectLst>
        </p:spPr>
      </p:pic>
      <p:sp>
        <p:nvSpPr>
          <p:cNvPr id="6" name="Google Shape;162;p38">
            <a:extLst>
              <a:ext uri="{FF2B5EF4-FFF2-40B4-BE49-F238E27FC236}">
                <a16:creationId xmlns:a16="http://schemas.microsoft.com/office/drawing/2014/main" id="{B0B0988C-2B22-1CF3-0CE2-BEDAAAF78370}"/>
              </a:ext>
            </a:extLst>
          </p:cNvPr>
          <p:cNvSpPr txBox="1">
            <a:spLocks/>
          </p:cNvSpPr>
          <p:nvPr/>
        </p:nvSpPr>
        <p:spPr>
          <a:xfrm>
            <a:off x="4881869" y="115988"/>
            <a:ext cx="4185931" cy="421749"/>
          </a:xfrm>
          <a:prstGeom prst="rect">
            <a:avLst/>
          </a:prstGeom>
          <a:noFill/>
          <a:ln>
            <a:noFill/>
          </a:ln>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US" sz="2000" dirty="0">
                <a:solidFill>
                  <a:schemeClr val="accent1">
                    <a:lumMod val="75000"/>
                  </a:schemeClr>
                </a:solidFill>
                <a:latin typeface="Times New Roman" panose="02020603050405020304" pitchFamily="18" charset="0"/>
                <a:cs typeface="Times New Roman" panose="02020603050405020304" pitchFamily="18" charset="0"/>
              </a:rPr>
              <a:t>1- Develop sentiment analysis model</a:t>
            </a:r>
          </a:p>
        </p:txBody>
      </p:sp>
      <p:sp>
        <p:nvSpPr>
          <p:cNvPr id="7" name="Google Shape;162;p38">
            <a:extLst>
              <a:ext uri="{FF2B5EF4-FFF2-40B4-BE49-F238E27FC236}">
                <a16:creationId xmlns:a16="http://schemas.microsoft.com/office/drawing/2014/main" id="{69DA7008-B13B-D0C7-F22F-32B9AA9585C8}"/>
              </a:ext>
            </a:extLst>
          </p:cNvPr>
          <p:cNvSpPr txBox="1">
            <a:spLocks/>
          </p:cNvSpPr>
          <p:nvPr/>
        </p:nvSpPr>
        <p:spPr>
          <a:xfrm>
            <a:off x="1515525" y="35168"/>
            <a:ext cx="3056475" cy="644700"/>
          </a:xfrm>
          <a:prstGeom prst="rect">
            <a:avLst/>
          </a:prstGeom>
          <a:noFill/>
          <a:ln>
            <a:noFill/>
          </a:ln>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US" sz="3200" dirty="0">
                <a:latin typeface="Times New Roman" panose="02020603050405020304" pitchFamily="18" charset="0"/>
                <a:cs typeface="Times New Roman" panose="02020603050405020304" pitchFamily="18" charset="0"/>
              </a:rPr>
              <a:t>Objectives</a:t>
            </a:r>
          </a:p>
        </p:txBody>
      </p:sp>
    </p:spTree>
    <p:extLst>
      <p:ext uri="{BB962C8B-B14F-4D97-AF65-F5344CB8AC3E}">
        <p14:creationId xmlns:p14="http://schemas.microsoft.com/office/powerpoint/2010/main" val="42670976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31"/>
</p:tagLst>
</file>

<file path=ppt/tags/tag10.xml><?xml version="1.0" encoding="utf-8"?>
<p:tagLst xmlns:a="http://schemas.openxmlformats.org/drawingml/2006/main" xmlns:r="http://schemas.openxmlformats.org/officeDocument/2006/relationships" xmlns:p="http://schemas.openxmlformats.org/presentationml/2006/main">
  <p:tag name="AS_UNIQUEID" val="22"/>
</p:tagLst>
</file>

<file path=ppt/tags/tag11.xml><?xml version="1.0" encoding="utf-8"?>
<p:tagLst xmlns:a="http://schemas.openxmlformats.org/drawingml/2006/main" xmlns:r="http://schemas.openxmlformats.org/officeDocument/2006/relationships" xmlns:p="http://schemas.openxmlformats.org/presentationml/2006/main">
  <p:tag name="AS_UNIQUEID" val="24"/>
</p:tagLst>
</file>

<file path=ppt/tags/tag12.xml><?xml version="1.0" encoding="utf-8"?>
<p:tagLst xmlns:a="http://schemas.openxmlformats.org/drawingml/2006/main" xmlns:r="http://schemas.openxmlformats.org/officeDocument/2006/relationships" xmlns:p="http://schemas.openxmlformats.org/presentationml/2006/main">
  <p:tag name="AS_UNIQUEID" val="12"/>
</p:tagLst>
</file>

<file path=ppt/tags/tag13.xml><?xml version="1.0" encoding="utf-8"?>
<p:tagLst xmlns:a="http://schemas.openxmlformats.org/drawingml/2006/main" xmlns:r="http://schemas.openxmlformats.org/officeDocument/2006/relationships" xmlns:p="http://schemas.openxmlformats.org/presentationml/2006/main">
  <p:tag name="AS_UNIQUEID" val="14"/>
</p:tagLst>
</file>

<file path=ppt/tags/tag14.xml><?xml version="1.0" encoding="utf-8"?>
<p:tagLst xmlns:a="http://schemas.openxmlformats.org/drawingml/2006/main" xmlns:r="http://schemas.openxmlformats.org/officeDocument/2006/relationships" xmlns:p="http://schemas.openxmlformats.org/presentationml/2006/main">
  <p:tag name="AS_UNIQUEID" val="16"/>
</p:tagLst>
</file>

<file path=ppt/tags/tag15.xml><?xml version="1.0" encoding="utf-8"?>
<p:tagLst xmlns:a="http://schemas.openxmlformats.org/drawingml/2006/main" xmlns:r="http://schemas.openxmlformats.org/officeDocument/2006/relationships" xmlns:p="http://schemas.openxmlformats.org/presentationml/2006/main">
  <p:tag name="AS_UNIQUEID" val="4"/>
</p:tagLst>
</file>

<file path=ppt/tags/tag16.xml><?xml version="1.0" encoding="utf-8"?>
<p:tagLst xmlns:a="http://schemas.openxmlformats.org/drawingml/2006/main" xmlns:r="http://schemas.openxmlformats.org/officeDocument/2006/relationships" xmlns:p="http://schemas.openxmlformats.org/presentationml/2006/main">
  <p:tag name="AS_UNIQUEID" val="6"/>
</p:tagLst>
</file>

<file path=ppt/tags/tag17.xml><?xml version="1.0" encoding="utf-8"?>
<p:tagLst xmlns:a="http://schemas.openxmlformats.org/drawingml/2006/main" xmlns:r="http://schemas.openxmlformats.org/officeDocument/2006/relationships" xmlns:p="http://schemas.openxmlformats.org/presentationml/2006/main">
  <p:tag name="AS_UNIQUEID" val="8"/>
</p:tagLst>
</file>

<file path=ppt/tags/tag18.xml><?xml version="1.0" encoding="utf-8"?>
<p:tagLst xmlns:a="http://schemas.openxmlformats.org/drawingml/2006/main" xmlns:r="http://schemas.openxmlformats.org/officeDocument/2006/relationships" xmlns:p="http://schemas.openxmlformats.org/presentationml/2006/main">
  <p:tag name="AS_UNIQUEID" val="28"/>
</p:tagLst>
</file>

<file path=ppt/tags/tag19.xml><?xml version="1.0" encoding="utf-8"?>
<p:tagLst xmlns:a="http://schemas.openxmlformats.org/drawingml/2006/main" xmlns:r="http://schemas.openxmlformats.org/officeDocument/2006/relationships" xmlns:p="http://schemas.openxmlformats.org/presentationml/2006/main">
  <p:tag name="AS_UNIQUEID" val="30"/>
</p:tagLst>
</file>

<file path=ppt/tags/tag2.xml><?xml version="1.0" encoding="utf-8"?>
<p:tagLst xmlns:a="http://schemas.openxmlformats.org/drawingml/2006/main" xmlns:r="http://schemas.openxmlformats.org/officeDocument/2006/relationships" xmlns:p="http://schemas.openxmlformats.org/presentationml/2006/main">
  <p:tag name="AS_UNIQUEID" val="32"/>
</p:tagLst>
</file>

<file path=ppt/tags/tag20.xml><?xml version="1.0" encoding="utf-8"?>
<p:tagLst xmlns:a="http://schemas.openxmlformats.org/drawingml/2006/main" xmlns:r="http://schemas.openxmlformats.org/officeDocument/2006/relationships" xmlns:p="http://schemas.openxmlformats.org/presentationml/2006/main">
  <p:tag name="AS_UNIQUEID" val="31"/>
</p:tagLst>
</file>

<file path=ppt/tags/tag21.xml><?xml version="1.0" encoding="utf-8"?>
<p:tagLst xmlns:a="http://schemas.openxmlformats.org/drawingml/2006/main" xmlns:r="http://schemas.openxmlformats.org/officeDocument/2006/relationships" xmlns:p="http://schemas.openxmlformats.org/presentationml/2006/main">
  <p:tag name="AS_UNIQUEID" val="32"/>
</p:tagLst>
</file>

<file path=ppt/tags/tag22.xml><?xml version="1.0" encoding="utf-8"?>
<p:tagLst xmlns:a="http://schemas.openxmlformats.org/drawingml/2006/main" xmlns:r="http://schemas.openxmlformats.org/officeDocument/2006/relationships" xmlns:p="http://schemas.openxmlformats.org/presentationml/2006/main">
  <p:tag name="AS_UNIQUEID" val="10"/>
</p:tagLst>
</file>

<file path=ppt/tags/tag23.xml><?xml version="1.0" encoding="utf-8"?>
<p:tagLst xmlns:a="http://schemas.openxmlformats.org/drawingml/2006/main" xmlns:r="http://schemas.openxmlformats.org/officeDocument/2006/relationships" xmlns:p="http://schemas.openxmlformats.org/presentationml/2006/main">
  <p:tag name="AS_UNIQUEID" val="33"/>
</p:tagLst>
</file>

<file path=ppt/tags/tag24.xml><?xml version="1.0" encoding="utf-8"?>
<p:tagLst xmlns:a="http://schemas.openxmlformats.org/drawingml/2006/main" xmlns:r="http://schemas.openxmlformats.org/officeDocument/2006/relationships" xmlns:p="http://schemas.openxmlformats.org/presentationml/2006/main">
  <p:tag name="AS_UNIQUEID" val="18"/>
</p:tagLst>
</file>

<file path=ppt/tags/tag25.xml><?xml version="1.0" encoding="utf-8"?>
<p:tagLst xmlns:a="http://schemas.openxmlformats.org/drawingml/2006/main" xmlns:r="http://schemas.openxmlformats.org/officeDocument/2006/relationships" xmlns:p="http://schemas.openxmlformats.org/presentationml/2006/main">
  <p:tag name="AS_UNIQUEID" val="34"/>
</p:tagLst>
</file>

<file path=ppt/tags/tag26.xml><?xml version="1.0" encoding="utf-8"?>
<p:tagLst xmlns:a="http://schemas.openxmlformats.org/drawingml/2006/main" xmlns:r="http://schemas.openxmlformats.org/officeDocument/2006/relationships" xmlns:p="http://schemas.openxmlformats.org/presentationml/2006/main">
  <p:tag name="AS_UNIQUEID" val="26"/>
</p:tagLst>
</file>

<file path=ppt/tags/tag27.xml><?xml version="1.0" encoding="utf-8"?>
<p:tagLst xmlns:a="http://schemas.openxmlformats.org/drawingml/2006/main" xmlns:r="http://schemas.openxmlformats.org/officeDocument/2006/relationships" xmlns:p="http://schemas.openxmlformats.org/presentationml/2006/main">
  <p:tag name="AS_UNIQUEID" val="35"/>
</p:tagLst>
</file>

<file path=ppt/tags/tag28.xml><?xml version="1.0" encoding="utf-8"?>
<p:tagLst xmlns:a="http://schemas.openxmlformats.org/drawingml/2006/main" xmlns:r="http://schemas.openxmlformats.org/officeDocument/2006/relationships" xmlns:p="http://schemas.openxmlformats.org/presentationml/2006/main">
  <p:tag name="AS_UNIQUEID" val="20"/>
</p:tagLst>
</file>

<file path=ppt/tags/tag29.xml><?xml version="1.0" encoding="utf-8"?>
<p:tagLst xmlns:a="http://schemas.openxmlformats.org/drawingml/2006/main" xmlns:r="http://schemas.openxmlformats.org/officeDocument/2006/relationships" xmlns:p="http://schemas.openxmlformats.org/presentationml/2006/main">
  <p:tag name="AS_UNIQUEID" val="22"/>
</p:tagLst>
</file>

<file path=ppt/tags/tag3.xml><?xml version="1.0" encoding="utf-8"?>
<p:tagLst xmlns:a="http://schemas.openxmlformats.org/drawingml/2006/main" xmlns:r="http://schemas.openxmlformats.org/officeDocument/2006/relationships" xmlns:p="http://schemas.openxmlformats.org/presentationml/2006/main">
  <p:tag name="AS_UNIQUEID" val="10"/>
</p:tagLst>
</file>

<file path=ppt/tags/tag30.xml><?xml version="1.0" encoding="utf-8"?>
<p:tagLst xmlns:a="http://schemas.openxmlformats.org/drawingml/2006/main" xmlns:r="http://schemas.openxmlformats.org/officeDocument/2006/relationships" xmlns:p="http://schemas.openxmlformats.org/presentationml/2006/main">
  <p:tag name="AS_UNIQUEID" val="24"/>
</p:tagLst>
</file>

<file path=ppt/tags/tag31.xml><?xml version="1.0" encoding="utf-8"?>
<p:tagLst xmlns:a="http://schemas.openxmlformats.org/drawingml/2006/main" xmlns:r="http://schemas.openxmlformats.org/officeDocument/2006/relationships" xmlns:p="http://schemas.openxmlformats.org/presentationml/2006/main">
  <p:tag name="AS_UNIQUEID" val="12"/>
</p:tagLst>
</file>

<file path=ppt/tags/tag32.xml><?xml version="1.0" encoding="utf-8"?>
<p:tagLst xmlns:a="http://schemas.openxmlformats.org/drawingml/2006/main" xmlns:r="http://schemas.openxmlformats.org/officeDocument/2006/relationships" xmlns:p="http://schemas.openxmlformats.org/presentationml/2006/main">
  <p:tag name="AS_UNIQUEID" val="14"/>
</p:tagLst>
</file>

<file path=ppt/tags/tag33.xml><?xml version="1.0" encoding="utf-8"?>
<p:tagLst xmlns:a="http://schemas.openxmlformats.org/drawingml/2006/main" xmlns:r="http://schemas.openxmlformats.org/officeDocument/2006/relationships" xmlns:p="http://schemas.openxmlformats.org/presentationml/2006/main">
  <p:tag name="AS_UNIQUEID" val="16"/>
</p:tagLst>
</file>

<file path=ppt/tags/tag34.xml><?xml version="1.0" encoding="utf-8"?>
<p:tagLst xmlns:a="http://schemas.openxmlformats.org/drawingml/2006/main" xmlns:r="http://schemas.openxmlformats.org/officeDocument/2006/relationships" xmlns:p="http://schemas.openxmlformats.org/presentationml/2006/main">
  <p:tag name="AS_UNIQUEID" val="4"/>
</p:tagLst>
</file>

<file path=ppt/tags/tag35.xml><?xml version="1.0" encoding="utf-8"?>
<p:tagLst xmlns:a="http://schemas.openxmlformats.org/drawingml/2006/main" xmlns:r="http://schemas.openxmlformats.org/officeDocument/2006/relationships" xmlns:p="http://schemas.openxmlformats.org/presentationml/2006/main">
  <p:tag name="AS_UNIQUEID" val="6"/>
</p:tagLst>
</file>

<file path=ppt/tags/tag36.xml><?xml version="1.0" encoding="utf-8"?>
<p:tagLst xmlns:a="http://schemas.openxmlformats.org/drawingml/2006/main" xmlns:r="http://schemas.openxmlformats.org/officeDocument/2006/relationships" xmlns:p="http://schemas.openxmlformats.org/presentationml/2006/main">
  <p:tag name="AS_UNIQUEID" val="8"/>
</p:tagLst>
</file>

<file path=ppt/tags/tag37.xml><?xml version="1.0" encoding="utf-8"?>
<p:tagLst xmlns:a="http://schemas.openxmlformats.org/drawingml/2006/main" xmlns:r="http://schemas.openxmlformats.org/officeDocument/2006/relationships" xmlns:p="http://schemas.openxmlformats.org/presentationml/2006/main">
  <p:tag name="AS_UNIQUEID" val="28"/>
</p:tagLst>
</file>

<file path=ppt/tags/tag38.xml><?xml version="1.0" encoding="utf-8"?>
<p:tagLst xmlns:a="http://schemas.openxmlformats.org/drawingml/2006/main" xmlns:r="http://schemas.openxmlformats.org/officeDocument/2006/relationships" xmlns:p="http://schemas.openxmlformats.org/presentationml/2006/main">
  <p:tag name="AS_UNIQUEID" val="30"/>
</p:tagLst>
</file>

<file path=ppt/tags/tag39.xml><?xml version="1.0" encoding="utf-8"?>
<p:tagLst xmlns:a="http://schemas.openxmlformats.org/drawingml/2006/main" xmlns:r="http://schemas.openxmlformats.org/officeDocument/2006/relationships" xmlns:p="http://schemas.openxmlformats.org/presentationml/2006/main">
  <p:tag name="AS_UNIQUEID" val="7"/>
</p:tagLst>
</file>

<file path=ppt/tags/tag4.xml><?xml version="1.0" encoding="utf-8"?>
<p:tagLst xmlns:a="http://schemas.openxmlformats.org/drawingml/2006/main" xmlns:r="http://schemas.openxmlformats.org/officeDocument/2006/relationships" xmlns:p="http://schemas.openxmlformats.org/presentationml/2006/main">
  <p:tag name="AS_UNIQUEID" val="33"/>
</p:tagLst>
</file>

<file path=ppt/tags/tag40.xml><?xml version="1.0" encoding="utf-8"?>
<p:tagLst xmlns:a="http://schemas.openxmlformats.org/drawingml/2006/main" xmlns:r="http://schemas.openxmlformats.org/officeDocument/2006/relationships" xmlns:p="http://schemas.openxmlformats.org/presentationml/2006/main">
  <p:tag name="AS_UNIQUEID" val="5"/>
</p:tagLst>
</file>

<file path=ppt/tags/tag41.xml><?xml version="1.0" encoding="utf-8"?>
<p:tagLst xmlns:a="http://schemas.openxmlformats.org/drawingml/2006/main" xmlns:r="http://schemas.openxmlformats.org/officeDocument/2006/relationships" xmlns:p="http://schemas.openxmlformats.org/presentationml/2006/main">
  <p:tag name="AS_UNIQUEID" val="11"/>
</p:tagLst>
</file>

<file path=ppt/tags/tag5.xml><?xml version="1.0" encoding="utf-8"?>
<p:tagLst xmlns:a="http://schemas.openxmlformats.org/drawingml/2006/main" xmlns:r="http://schemas.openxmlformats.org/officeDocument/2006/relationships" xmlns:p="http://schemas.openxmlformats.org/presentationml/2006/main">
  <p:tag name="AS_UNIQUEID" val="18"/>
</p:tagLst>
</file>

<file path=ppt/tags/tag6.xml><?xml version="1.0" encoding="utf-8"?>
<p:tagLst xmlns:a="http://schemas.openxmlformats.org/drawingml/2006/main" xmlns:r="http://schemas.openxmlformats.org/officeDocument/2006/relationships" xmlns:p="http://schemas.openxmlformats.org/presentationml/2006/main">
  <p:tag name="AS_UNIQUEID" val="34"/>
</p:tagLst>
</file>

<file path=ppt/tags/tag7.xml><?xml version="1.0" encoding="utf-8"?>
<p:tagLst xmlns:a="http://schemas.openxmlformats.org/drawingml/2006/main" xmlns:r="http://schemas.openxmlformats.org/officeDocument/2006/relationships" xmlns:p="http://schemas.openxmlformats.org/presentationml/2006/main">
  <p:tag name="AS_UNIQUEID" val="26"/>
</p:tagLst>
</file>

<file path=ppt/tags/tag8.xml><?xml version="1.0" encoding="utf-8"?>
<p:tagLst xmlns:a="http://schemas.openxmlformats.org/drawingml/2006/main" xmlns:r="http://schemas.openxmlformats.org/officeDocument/2006/relationships" xmlns:p="http://schemas.openxmlformats.org/presentationml/2006/main">
  <p:tag name="AS_UNIQUEID" val="35"/>
</p:tagLst>
</file>

<file path=ppt/tags/tag9.xml><?xml version="1.0" encoding="utf-8"?>
<p:tagLst xmlns:a="http://schemas.openxmlformats.org/drawingml/2006/main" xmlns:r="http://schemas.openxmlformats.org/officeDocument/2006/relationships" xmlns:p="http://schemas.openxmlformats.org/presentationml/2006/main">
  <p:tag name="AS_UNIQUEID" val="20"/>
</p:tagLst>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1166</TotalTime>
  <Words>2762</Words>
  <Application>Microsoft Office PowerPoint</Application>
  <PresentationFormat>On-screen Show (16:9)</PresentationFormat>
  <Paragraphs>115</Paragraphs>
  <Slides>32</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Times New Roman</vt:lpstr>
      <vt:lpstr>Montserrat</vt:lpstr>
      <vt:lpstr>Montserrat ExtraLight</vt:lpstr>
      <vt:lpstr>Arial</vt:lpstr>
      <vt:lpstr>Montserrat ExtraBold</vt:lpstr>
      <vt:lpstr>Futuristic Background by Slidesgo</vt:lpstr>
      <vt:lpstr>Forecasting Stock market using Sentiment Analysis</vt:lpstr>
      <vt:lpstr>CONTENTS OF THIS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Osama Barakat</dc:creator>
  <cp:lastModifiedBy>Osama Barakat</cp:lastModifiedBy>
  <cp:revision>99</cp:revision>
  <dcterms:modified xsi:type="dcterms:W3CDTF">2024-12-16T23:05:31Z</dcterms:modified>
</cp:coreProperties>
</file>